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9"/>
  </p:notesMasterIdLst>
  <p:handoutMasterIdLst>
    <p:handoutMasterId r:id="rId82"/>
  </p:handoutMasterIdLst>
  <p:sldIdLst>
    <p:sldId id="256" r:id="rId3"/>
    <p:sldId id="257" r:id="rId4"/>
    <p:sldId id="258" r:id="rId5"/>
    <p:sldId id="272" r:id="rId6"/>
    <p:sldId id="562" r:id="rId7"/>
    <p:sldId id="855" r:id="rId8"/>
    <p:sldId id="921" r:id="rId9"/>
    <p:sldId id="518" r:id="rId10"/>
    <p:sldId id="528" r:id="rId11"/>
    <p:sldId id="857" r:id="rId12"/>
    <p:sldId id="860" r:id="rId13"/>
    <p:sldId id="859" r:id="rId14"/>
    <p:sldId id="504" r:id="rId15"/>
    <p:sldId id="862" r:id="rId16"/>
    <p:sldId id="864" r:id="rId17"/>
    <p:sldId id="863" r:id="rId18"/>
    <p:sldId id="861" r:id="rId19"/>
    <p:sldId id="865" r:id="rId20"/>
    <p:sldId id="866" r:id="rId21"/>
    <p:sldId id="867" r:id="rId22"/>
    <p:sldId id="868" r:id="rId23"/>
    <p:sldId id="507" r:id="rId24"/>
    <p:sldId id="875" r:id="rId25"/>
    <p:sldId id="873" r:id="rId26"/>
    <p:sldId id="874" r:id="rId27"/>
    <p:sldId id="872" r:id="rId28"/>
    <p:sldId id="871" r:id="rId29"/>
    <p:sldId id="988" r:id="rId30"/>
    <p:sldId id="987" r:id="rId31"/>
    <p:sldId id="986" r:id="rId32"/>
    <p:sldId id="985" r:id="rId33"/>
    <p:sldId id="877" r:id="rId34"/>
    <p:sldId id="878" r:id="rId35"/>
    <p:sldId id="876" r:id="rId36"/>
    <p:sldId id="869" r:id="rId37"/>
    <p:sldId id="870" r:id="rId38"/>
    <p:sldId id="1067" r:id="rId39"/>
    <p:sldId id="1068" r:id="rId40"/>
    <p:sldId id="882" r:id="rId41"/>
    <p:sldId id="879" r:id="rId42"/>
    <p:sldId id="883" r:id="rId43"/>
    <p:sldId id="880" r:id="rId44"/>
    <p:sldId id="881" r:id="rId45"/>
    <p:sldId id="884" r:id="rId46"/>
    <p:sldId id="1034" r:id="rId47"/>
    <p:sldId id="1035" r:id="rId48"/>
    <p:sldId id="1030" r:id="rId49"/>
    <p:sldId id="1031" r:id="rId50"/>
    <p:sldId id="1032" r:id="rId51"/>
    <p:sldId id="1033" r:id="rId52"/>
    <p:sldId id="545" r:id="rId53"/>
    <p:sldId id="1069" r:id="rId54"/>
    <p:sldId id="886" r:id="rId55"/>
    <p:sldId id="885" r:id="rId56"/>
    <p:sldId id="887" r:id="rId57"/>
    <p:sldId id="888" r:id="rId58"/>
    <p:sldId id="889" r:id="rId59"/>
    <p:sldId id="890" r:id="rId60"/>
    <p:sldId id="891" r:id="rId61"/>
    <p:sldId id="892" r:id="rId62"/>
    <p:sldId id="894" r:id="rId63"/>
    <p:sldId id="893" r:id="rId64"/>
    <p:sldId id="895" r:id="rId65"/>
    <p:sldId id="896" r:id="rId66"/>
    <p:sldId id="899" r:id="rId67"/>
    <p:sldId id="900" r:id="rId68"/>
    <p:sldId id="901" r:id="rId69"/>
    <p:sldId id="902" r:id="rId70"/>
    <p:sldId id="903" r:id="rId71"/>
    <p:sldId id="904" r:id="rId72"/>
    <p:sldId id="905" r:id="rId73"/>
    <p:sldId id="906" r:id="rId74"/>
    <p:sldId id="907" r:id="rId75"/>
    <p:sldId id="908" r:id="rId76"/>
    <p:sldId id="909" r:id="rId77"/>
    <p:sldId id="269" r:id="rId78"/>
    <p:sldId id="270" r:id="rId80"/>
    <p:sldId id="268" r:id="rId8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445D"/>
    <a:srgbClr val="353535"/>
    <a:srgbClr val="282828"/>
    <a:srgbClr val="484848"/>
    <a:srgbClr val="BDD7EE"/>
    <a:srgbClr val="8FAADC"/>
    <a:srgbClr val="FF8787"/>
    <a:srgbClr val="F80919"/>
    <a:srgbClr val="FEAFAF"/>
    <a:srgbClr val="FF8F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84" y="-234"/>
      </p:cViewPr>
      <p:guideLst>
        <p:guide orient="horz" pos="1978"/>
        <p:guide pos="38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5" Type="http://schemas.openxmlformats.org/officeDocument/2006/relationships/tableStyles" Target="tableStyles.xml"/><Relationship Id="rId84" Type="http://schemas.openxmlformats.org/officeDocument/2006/relationships/viewProps" Target="viewProps.xml"/><Relationship Id="rId83" Type="http://schemas.openxmlformats.org/officeDocument/2006/relationships/presProps" Target="presProps.xml"/><Relationship Id="rId82" Type="http://schemas.openxmlformats.org/officeDocument/2006/relationships/handoutMaster" Target="handoutMasters/handoutMaster1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6.xml"/><Relationship Id="rId79" Type="http://schemas.openxmlformats.org/officeDocument/2006/relationships/notesMaster" Target="notesMasters/notesMaster1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jpeg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jpeg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jpeg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jpeg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jpeg"/><Relationship Id="rId2" Type="http://schemas.openxmlformats.org/officeDocument/2006/relationships/tags" Target="../tags/tag25.xml"/><Relationship Id="rId1" Type="http://schemas.openxmlformats.org/officeDocument/2006/relationships/tags" Target="../tags/tag24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jpeg"/><Relationship Id="rId2" Type="http://schemas.openxmlformats.org/officeDocument/2006/relationships/tags" Target="../tags/tag27.xml"/><Relationship Id="rId1" Type="http://schemas.openxmlformats.org/officeDocument/2006/relationships/tags" Target="../tags/tag26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jpeg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jpeg"/><Relationship Id="rId2" Type="http://schemas.openxmlformats.org/officeDocument/2006/relationships/tags" Target="../tags/tag31.xml"/><Relationship Id="rId1" Type="http://schemas.openxmlformats.org/officeDocument/2006/relationships/tags" Target="../tags/tag30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jpeg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tags" Target="../tags/tag8.xml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jpeg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8.jpeg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jpeg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0.jpeg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jpeg"/><Relationship Id="rId2" Type="http://schemas.openxmlformats.org/officeDocument/2006/relationships/tags" Target="../tags/tag43.xml"/><Relationship Id="rId1" Type="http://schemas.openxmlformats.org/officeDocument/2006/relationships/tags" Target="../tags/tag4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jpeg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jpeg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4.png"/><Relationship Id="rId2" Type="http://schemas.openxmlformats.org/officeDocument/2006/relationships/tags" Target="../tags/tag49.xml"/><Relationship Id="rId1" Type="http://schemas.openxmlformats.org/officeDocument/2006/relationships/tags" Target="../tags/tag48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5.png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6.png"/><Relationship Id="rId2" Type="http://schemas.openxmlformats.org/officeDocument/2006/relationships/tags" Target="../tags/tag53.xml"/><Relationship Id="rId1" Type="http://schemas.openxmlformats.org/officeDocument/2006/relationships/tags" Target="../tags/tag52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7.png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8.jpeg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jpeg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0.jpeg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1.jpeg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2.jpeg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jpeg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4.jpeg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5.jpeg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6.jpeg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7.jpeg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8.jpeg"/><Relationship Id="rId2" Type="http://schemas.openxmlformats.org/officeDocument/2006/relationships/tags" Target="../tags/tag77.xml"/><Relationship Id="rId1" Type="http://schemas.openxmlformats.org/officeDocument/2006/relationships/tags" Target="../tags/tag76.xml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9.jpeg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0.jpeg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1.jpeg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2.jpeg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3.jpeg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4.jpeg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5.jpeg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6.jpeg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7.jpeg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8.jpeg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9.jpeg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_rels/slide5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1.png"/><Relationship Id="rId3" Type="http://schemas.openxmlformats.org/officeDocument/2006/relationships/image" Target="../media/image70.jpeg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2.jpeg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3.jpe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5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4.jpeg"/><Relationship Id="rId2" Type="http://schemas.openxmlformats.org/officeDocument/2006/relationships/tags" Target="../tags/tag107.xml"/><Relationship Id="rId1" Type="http://schemas.openxmlformats.org/officeDocument/2006/relationships/tags" Target="../tags/tag106.xml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5.jpeg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6.jpeg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7.jpeg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8.jpeg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9.jpeg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0.jpeg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6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1.jpeg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2.jpeg"/><Relationship Id="rId2" Type="http://schemas.openxmlformats.org/officeDocument/2006/relationships/tags" Target="../tags/tag123.xml"/><Relationship Id="rId1" Type="http://schemas.openxmlformats.org/officeDocument/2006/relationships/tags" Target="../tags/tag122.xml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3.jpeg"/><Relationship Id="rId2" Type="http://schemas.openxmlformats.org/officeDocument/2006/relationships/tags" Target="../tags/tag125.xml"/><Relationship Id="rId1" Type="http://schemas.openxmlformats.org/officeDocument/2006/relationships/tags" Target="../tags/tag124.xml"/></Relationships>
</file>

<file path=ppt/slides/_rels/slide6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4.jpeg"/><Relationship Id="rId2" Type="http://schemas.openxmlformats.org/officeDocument/2006/relationships/tags" Target="../tags/tag127.xml"/><Relationship Id="rId1" Type="http://schemas.openxmlformats.org/officeDocument/2006/relationships/tags" Target="../tags/tag126.xml"/></Relationships>
</file>

<file path=ppt/slides/_rels/slide6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5.jpeg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jpeg"/><Relationship Id="rId7" Type="http://schemas.openxmlformats.org/officeDocument/2006/relationships/tags" Target="../tags/tag1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26.png"/><Relationship Id="rId15" Type="http://schemas.openxmlformats.org/officeDocument/2006/relationships/image" Target="../media/image25.png"/><Relationship Id="rId14" Type="http://schemas.openxmlformats.org/officeDocument/2006/relationships/image" Target="../media/image24.png"/><Relationship Id="rId13" Type="http://schemas.openxmlformats.org/officeDocument/2006/relationships/image" Target="../media/image23.png"/><Relationship Id="rId12" Type="http://schemas.openxmlformats.org/officeDocument/2006/relationships/image" Target="../media/image22.png"/><Relationship Id="rId11" Type="http://schemas.openxmlformats.org/officeDocument/2006/relationships/image" Target="../media/image21.png"/><Relationship Id="rId10" Type="http://schemas.openxmlformats.org/officeDocument/2006/relationships/image" Target="../media/image20.png"/><Relationship Id="rId1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6.jpeg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s/_rels/slide7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7.jpeg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8.jpeg"/><Relationship Id="rId2" Type="http://schemas.openxmlformats.org/officeDocument/2006/relationships/tags" Target="../tags/tag135.xml"/><Relationship Id="rId1" Type="http://schemas.openxmlformats.org/officeDocument/2006/relationships/tags" Target="../tags/tag134.xml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9.jpeg"/><Relationship Id="rId2" Type="http://schemas.openxmlformats.org/officeDocument/2006/relationships/tags" Target="../tags/tag137.xml"/><Relationship Id="rId1" Type="http://schemas.openxmlformats.org/officeDocument/2006/relationships/tags" Target="../tags/tag136.xml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0.jpeg"/><Relationship Id="rId2" Type="http://schemas.openxmlformats.org/officeDocument/2006/relationships/tags" Target="../tags/tag139.xml"/><Relationship Id="rId1" Type="http://schemas.openxmlformats.org/officeDocument/2006/relationships/tags" Target="../tags/tag138.xml"/></Relationships>
</file>

<file path=ppt/slides/_rels/slide7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1.jpeg"/><Relationship Id="rId2" Type="http://schemas.openxmlformats.org/officeDocument/2006/relationships/tags" Target="../tags/tag141.xml"/><Relationship Id="rId1" Type="http://schemas.openxmlformats.org/officeDocument/2006/relationships/tags" Target="../tags/tag14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tags" Target="../tags/tag143.xml"/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image" Target="../media/image92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.xml"/><Relationship Id="rId2" Type="http://schemas.openxmlformats.org/officeDocument/2006/relationships/image" Target="../media/image27.jpeg"/><Relationship Id="rId1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A_Flowchart: Decision 8"/>
          <p:cNvSpPr/>
          <p:nvPr>
            <p:custDataLst>
              <p:tags r:id="rId1"/>
            </p:custDataLst>
          </p:nvPr>
        </p:nvSpPr>
        <p:spPr>
          <a:xfrm>
            <a:off x="8432983" y="970893"/>
            <a:ext cx="2549085" cy="2464116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PA_Flowchart: Decision 10"/>
          <p:cNvSpPr/>
          <p:nvPr>
            <p:custDataLst>
              <p:tags r:id="rId2"/>
            </p:custDataLst>
          </p:nvPr>
        </p:nvSpPr>
        <p:spPr>
          <a:xfrm>
            <a:off x="7215136" y="2007700"/>
            <a:ext cx="412034" cy="398300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PA_Flowchart: Decision 13"/>
          <p:cNvSpPr/>
          <p:nvPr>
            <p:custDataLst>
              <p:tags r:id="rId3"/>
            </p:custDataLst>
          </p:nvPr>
        </p:nvSpPr>
        <p:spPr>
          <a:xfrm>
            <a:off x="7612705" y="1817546"/>
            <a:ext cx="824069" cy="796600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PA_Flowchart: Decision 14"/>
          <p:cNvSpPr/>
          <p:nvPr>
            <p:custDataLst>
              <p:tags r:id="rId4"/>
            </p:custDataLst>
          </p:nvPr>
        </p:nvSpPr>
        <p:spPr>
          <a:xfrm>
            <a:off x="10055259" y="783316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PA_Flowchart: Decision 16"/>
          <p:cNvSpPr/>
          <p:nvPr>
            <p:custDataLst>
              <p:tags r:id="rId5"/>
            </p:custDataLst>
          </p:nvPr>
        </p:nvSpPr>
        <p:spPr>
          <a:xfrm>
            <a:off x="10922973" y="658995"/>
            <a:ext cx="257216" cy="248642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PA_Flowchart: Decision 20"/>
          <p:cNvSpPr/>
          <p:nvPr>
            <p:custDataLst>
              <p:tags r:id="rId6"/>
            </p:custDataLst>
          </p:nvPr>
        </p:nvSpPr>
        <p:spPr>
          <a:xfrm>
            <a:off x="10473097" y="980913"/>
            <a:ext cx="1156968" cy="1118403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PA_Flowchart: Decision 22"/>
          <p:cNvSpPr/>
          <p:nvPr>
            <p:custDataLst>
              <p:tags r:id="rId7"/>
            </p:custDataLst>
          </p:nvPr>
        </p:nvSpPr>
        <p:spPr>
          <a:xfrm>
            <a:off x="10722921" y="2395689"/>
            <a:ext cx="667662" cy="645407"/>
          </a:xfrm>
          <a:prstGeom prst="flowChartDecision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3774440"/>
            <a:ext cx="12191365" cy="3034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3" name="图片 2" descr="顾问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25800" y="4954905"/>
            <a:ext cx="672465" cy="6731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32" y="1229643"/>
            <a:ext cx="4685032" cy="117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24630" y="4814401"/>
            <a:ext cx="5626904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深圳市金米多智能科技有限公司</a:t>
            </a:r>
            <a:endParaRPr lang="en-US" altLang="zh-CN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en-US" altLang="zh-CN" sz="2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智能引领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健康生活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4236440" y="4881513"/>
            <a:ext cx="8389" cy="8136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4254616" y="4882911"/>
            <a:ext cx="8389" cy="8136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7005955" y="5363210"/>
            <a:ext cx="2514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</a:rPr>
              <a:t>* </a:t>
            </a:r>
            <a:endParaRPr lang="en-US" altLang="zh-CN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37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37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37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375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7" presetClass="emph" presetSubtype="0" repeatCount="3000" fill="remove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31" grpId="1" bldLvl="0" animBg="1"/>
      <p:bldP spid="32" grpId="0" bldLvl="0" animBg="1"/>
      <p:bldP spid="32" grpId="1" bldLvl="0" animBg="1"/>
      <p:bldP spid="34" grpId="0" bldLvl="0" animBg="1"/>
      <p:bldP spid="34" grpId="1" bldLvl="0" animBg="1"/>
      <p:bldP spid="35" grpId="0" bldLvl="0" animBg="1"/>
      <p:bldP spid="35" grpId="1" bldLvl="0" animBg="1"/>
      <p:bldP spid="37" grpId="0" bldLvl="0" animBg="1"/>
      <p:bldP spid="37" grpId="1" bldLvl="0" animBg="1"/>
      <p:bldP spid="38" grpId="0" bldLvl="0" animBg="1"/>
      <p:bldP spid="39" grpId="0" bldLvl="0" animBg="1"/>
      <p:bldP spid="39" grpId="1" bldLvl="0" animBg="1"/>
      <p:bldP spid="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41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2837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GSJ-S2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活氧发生量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200MG/H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837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20V~50Hz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15W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837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0.95 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837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210*50*300mm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340*80*265mm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837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1680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55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0711d6d9b0f97d91558f351d12d4ff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1250"/>
            <a:ext cx="4338955" cy="5526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806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6139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GSJ-S4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活氧发生量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200MG/H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6139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20V~50Hz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15W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6139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1.7kg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6139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315*235*300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340*290*370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6139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1980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65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e55f9d7685c04a683baa98d551e562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" y="1121410"/>
            <a:ext cx="4426585" cy="5625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79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3599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GSJ-S3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活氧发生量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200MG/H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599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20V~50Hz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15W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599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1.85kg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599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260*260*280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328*348*335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599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3980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46aa738e813ecb29bd33f9d342b49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" y="1111885"/>
            <a:ext cx="4363085" cy="5507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45165" y="2307559"/>
            <a:ext cx="8629924" cy="144526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zh-CN" altLang="en-US" sz="88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空气净化器系列</a:t>
            </a:r>
            <a:endParaRPr lang="zh-CN" altLang="en-US" sz="8800" b="1" dirty="0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2490" y="3744278"/>
            <a:ext cx="5017135" cy="9956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10000"/>
              </a:lnSpc>
            </a:pPr>
            <a:r>
              <a:rPr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Air purifier series</a:t>
            </a:r>
            <a:endParaRPr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2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730388" y="4731785"/>
            <a:ext cx="749296" cy="408371"/>
            <a:chOff x="5330878" y="5095783"/>
            <a:chExt cx="749296" cy="40837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7" name="斜纹 16"/>
            <p:cNvSpPr/>
            <p:nvPr/>
          </p:nvSpPr>
          <p:spPr>
            <a:xfrm flipH="1">
              <a:off x="5330878" y="5104661"/>
              <a:ext cx="381163" cy="399493"/>
            </a:xfrm>
            <a:prstGeom prst="diagStrip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斜纹 17"/>
            <p:cNvSpPr/>
            <p:nvPr/>
          </p:nvSpPr>
          <p:spPr>
            <a:xfrm>
              <a:off x="5699012" y="5095783"/>
              <a:ext cx="381162" cy="399493"/>
            </a:xfrm>
            <a:prstGeom prst="diagStrip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730388" y="5220057"/>
            <a:ext cx="749296" cy="408371"/>
            <a:chOff x="5801412" y="5220057"/>
            <a:chExt cx="749296" cy="408371"/>
          </a:xfrm>
        </p:grpSpPr>
        <p:sp>
          <p:nvSpPr>
            <p:cNvPr id="19" name="斜纹 18"/>
            <p:cNvSpPr/>
            <p:nvPr/>
          </p:nvSpPr>
          <p:spPr>
            <a:xfrm flipH="1">
              <a:off x="5801412" y="5228935"/>
              <a:ext cx="381163" cy="399493"/>
            </a:xfrm>
            <a:prstGeom prst="diagStrip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斜纹 19"/>
            <p:cNvSpPr/>
            <p:nvPr/>
          </p:nvSpPr>
          <p:spPr>
            <a:xfrm>
              <a:off x="6169546" y="5220057"/>
              <a:ext cx="381162" cy="399493"/>
            </a:xfrm>
            <a:prstGeom prst="diagStrip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9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3980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CT-02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远程遥控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米随心控制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980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20V~50Hz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35W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980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2.35kg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980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306*155*498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360*223*590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980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1980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64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d52337d58cbc4dbbe528c555ced49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5" y="1093470"/>
            <a:ext cx="4422140" cy="5573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37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4742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CT-03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远程遥控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米随心控制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742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20V~50Hz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35W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742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2.85kg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742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326*188*550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360*223*590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742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2980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73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254ce148e6da6da027b3b09b87998f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" y="1131570"/>
            <a:ext cx="4486275" cy="5534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59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518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CT-04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远程遥控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米随心控制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518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20V~50Hz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35W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518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2.85kg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518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326*118*550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360*223*590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518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3280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94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2d66c205237afe08deaa3ef2265a78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945"/>
            <a:ext cx="4525645" cy="5625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40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4805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KJ-B2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远程遥控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米随心控制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805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20V~50Hz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35W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805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3.75kg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805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365*195*590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402*238*615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805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4800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134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1f06345fcb312eac0545b01ec53d7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1885"/>
            <a:ext cx="4528820" cy="5550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70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3408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805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远程遥控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米随心控制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408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20V~50Hz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35W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408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4.35kg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408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328*200*502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380*240*570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408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3980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142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59e900287c084aa7f265d2686d5cda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1410"/>
            <a:ext cx="4462780" cy="5462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4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4996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KJ-D4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远程遥控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米随心控制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996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20V~50Hz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35W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996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4.45kg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996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355*200*570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405*240*675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996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3980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149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b9a1e98c97e4af79bfbf5e7af4169c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" y="1111885"/>
            <a:ext cx="4520565" cy="5582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4695825"/>
            <a:ext cx="12191365" cy="216217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9866" y="476181"/>
            <a:ext cx="201967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公司简介</a:t>
            </a:r>
            <a:endParaRPr lang="zh-CN" altLang="en-US" sz="3200" b="1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167806" y="3855741"/>
            <a:ext cx="3623667" cy="3248974"/>
            <a:chOff x="4150990" y="1770942"/>
            <a:chExt cx="3923071" cy="3269668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14" name="Picture 2" descr="Monitor.pn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4150990" y="1770942"/>
              <a:ext cx="3923071" cy="3269668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4340088" y="1944266"/>
              <a:ext cx="3528392" cy="2016224"/>
            </a:xfrm>
            <a:prstGeom prst="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6" name="Picture 4" descr="Monitor-Light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61778" y="1937085"/>
              <a:ext cx="1499462" cy="1834577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755644" y="1390337"/>
            <a:ext cx="9818370" cy="230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金米多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集团是一家智能健康家电环保节能设备研发生产制造商，集团成立于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2012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年，是一家专业致力于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空气净化器 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, 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净水器 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, 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果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蔬消毒净化机等系列家电家庭智能化设备自主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研发 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, 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生产与销售为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一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体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的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公司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,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产品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涉及工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用 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, 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民用 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, 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医药，卫生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等各个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领域。目前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金米多集团生产基地占地面积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23000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平方米 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, 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生产面积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20000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平方米 </a:t>
            </a:r>
            <a:r>
              <a:rPr lang="en-US" altLang="zh-CN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, 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是广东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最大的果蔬消毒净化机及空气净化器等小家电研发和生产基地 。 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  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2" name="PA_Flowchart: Decision 10"/>
          <p:cNvSpPr/>
          <p:nvPr>
            <p:custDataLst>
              <p:tags r:id="rId4"/>
            </p:custDataLst>
          </p:nvPr>
        </p:nvSpPr>
        <p:spPr>
          <a:xfrm>
            <a:off x="755650" y="615950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710" y="4905375"/>
            <a:ext cx="2252980" cy="18110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870" y="4905375"/>
            <a:ext cx="2276475" cy="18110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7525" y="4907280"/>
            <a:ext cx="2200275" cy="180911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2" grpId="0"/>
      <p:bldP spid="10" grpId="0"/>
      <p:bldP spid="32" grpId="0" bldLvl="0" animBg="1"/>
      <p:bldP spid="32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60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3218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KJ-D4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远程遥控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米随心控制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218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20V~50Hz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35W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218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4.45kg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218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355*200*570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405*240*675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218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3980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149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cd71a377ca7ac6ccda7775e75d8e7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3625"/>
            <a:ext cx="4465320" cy="5574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70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3408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KJ-02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远程遥控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米随心控制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408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20V~50Hz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50W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408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3.55kg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408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264*264*626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320*320*700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408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4980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169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b956b8b67ca1927deeed0c1affb57d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2520"/>
            <a:ext cx="4413250" cy="5506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204010" y="2307559"/>
            <a:ext cx="6021900" cy="144526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zh-CN" altLang="en-US" sz="8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净水器</a:t>
            </a:r>
            <a:r>
              <a:rPr lang="zh-CN" altLang="en-US" sz="88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系列</a:t>
            </a:r>
            <a:endParaRPr lang="zh-CN" altLang="en-US" sz="8800" b="1" dirty="0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1910" y="3870643"/>
            <a:ext cx="4487545" cy="5219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Water purifier series</a:t>
            </a:r>
            <a:endParaRPr lang="zh-CN" altLang="en-US" sz="2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739266" y="4731785"/>
            <a:ext cx="749296" cy="408371"/>
            <a:chOff x="5330878" y="5095783"/>
            <a:chExt cx="749296" cy="40837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7" name="斜纹 16"/>
            <p:cNvSpPr/>
            <p:nvPr/>
          </p:nvSpPr>
          <p:spPr>
            <a:xfrm flipH="1">
              <a:off x="5330878" y="5104661"/>
              <a:ext cx="381163" cy="399493"/>
            </a:xfrm>
            <a:prstGeom prst="diagStrip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斜纹 17"/>
            <p:cNvSpPr/>
            <p:nvPr/>
          </p:nvSpPr>
          <p:spPr>
            <a:xfrm>
              <a:off x="5699012" y="5095783"/>
              <a:ext cx="381162" cy="399493"/>
            </a:xfrm>
            <a:prstGeom prst="diagStrip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739266" y="5220057"/>
            <a:ext cx="749296" cy="408371"/>
            <a:chOff x="5801412" y="5220057"/>
            <a:chExt cx="749296" cy="408371"/>
          </a:xfrm>
        </p:grpSpPr>
        <p:sp>
          <p:nvSpPr>
            <p:cNvPr id="19" name="斜纹 18"/>
            <p:cNvSpPr/>
            <p:nvPr/>
          </p:nvSpPr>
          <p:spPr>
            <a:xfrm flipH="1">
              <a:off x="5801412" y="5228935"/>
              <a:ext cx="381163" cy="399493"/>
            </a:xfrm>
            <a:prstGeom prst="diagStrip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斜纹 19"/>
            <p:cNvSpPr/>
            <p:nvPr/>
          </p:nvSpPr>
          <p:spPr>
            <a:xfrm>
              <a:off x="6169546" y="5220057"/>
              <a:ext cx="381162" cy="399493"/>
            </a:xfrm>
            <a:prstGeom prst="diagStrip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51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3027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MYB02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027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工作压力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0.1-0.4MPa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额定处理水量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12000L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027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147.5g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027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60*165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74*190mm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027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398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28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ed830f7f36272f6074c7b408a7b4b0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2045"/>
            <a:ext cx="4460240" cy="5497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79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3599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UF-LT01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机身材质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ABS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食品级材质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599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工作压力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0.1-0.4Mpa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滤芯材质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硅藻陶瓷滤芯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599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259.6g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54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599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110*58*140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182*70*166mm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599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398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28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3b6b96d5782287ae1d9c902934ca3d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2520"/>
            <a:ext cx="4424680" cy="5506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30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4615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产品名称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龙头净水器滤芯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机身材质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ABS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食品级材质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615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工作压力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0.1-0.4Mpa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滤芯材质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硅藻陶瓷滤芯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615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0.83g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615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46*46*110mm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615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198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15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c83fc859e2a304add69e83df1c9cb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8230"/>
            <a:ext cx="4458970" cy="5605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18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4361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产品名称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前置过滤器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361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适用水温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5-45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°C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过滤精度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微米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361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429g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361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139*60*200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252*75*110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361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45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1fc8dd3c46a078173112b5bf71f6f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2040"/>
            <a:ext cx="4491990" cy="5614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32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产品名称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前置过滤器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适用水温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5-45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°C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过滤精度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微米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413g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90*60*215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127*80*245mm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45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7ab8fb5d2cb09a4f0a66823591614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1085"/>
            <a:ext cx="4474845" cy="55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32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产品名称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前置过滤器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适用水温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5-45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°C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过滤精度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微米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413g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90*60*215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127*80*245mm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65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" y="1111885"/>
            <a:ext cx="4478655" cy="5600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32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产品名称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前置过滤器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适用水温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5-45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°C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过滤精度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微米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413g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167*78*267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334*182*115mm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1380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175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1282700"/>
            <a:ext cx="4432300" cy="5320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图片1.png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" y="315595"/>
            <a:ext cx="11320780" cy="629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18160" y="78740"/>
            <a:ext cx="3307080" cy="89725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128395" y="542290"/>
            <a:ext cx="2318385" cy="582930"/>
            <a:chOff x="1998" y="1362"/>
            <a:chExt cx="3651" cy="918"/>
          </a:xfrm>
        </p:grpSpPr>
        <p:sp>
          <p:nvSpPr>
            <p:cNvPr id="32" name="PA_Flowchart: Decision 10"/>
            <p:cNvSpPr/>
            <p:nvPr>
              <p:custDataLst>
                <p:tags r:id="rId2"/>
              </p:custDataLst>
            </p:nvPr>
          </p:nvSpPr>
          <p:spPr>
            <a:xfrm>
              <a:off x="1998" y="1582"/>
              <a:ext cx="495" cy="479"/>
            </a:xfrm>
            <a:prstGeom prst="flowChartDecision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493" y="1362"/>
              <a:ext cx="315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 b="1">
                  <a:gradFill>
                    <a:gsLst>
                      <a:gs pos="0">
                        <a:srgbClr val="012D86"/>
                      </a:gs>
                      <a:gs pos="100000">
                        <a:srgbClr val="0E2557"/>
                      </a:gs>
                    </a:gsLst>
                    <a:lin scaled="0"/>
                  </a:gradFill>
                  <a:latin typeface="微软雅黑" panose="020B0503020204020204" charset="-122"/>
                  <a:ea typeface="微软雅黑" panose="020B0503020204020204" charset="-122"/>
                </a:rPr>
                <a:t>服务宗旨</a:t>
              </a:r>
              <a:endParaRPr lang="zh-CN" altLang="en-US" sz="32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32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产品名称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前置过滤器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适用水温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5-45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°C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过滤精度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微米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413g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95*65*235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298*150*95mm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1260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165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65" y="1288415"/>
            <a:ext cx="4453255" cy="5344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32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产品名称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前置过滤器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适用水温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5-45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°C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过滤精度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微米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413g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90*60*215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297*150*95mm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1130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85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" y="1183005"/>
            <a:ext cx="4437380" cy="5327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9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3980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UF-1101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980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外壳材质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食品级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ABS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过滤精度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0.01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微米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980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3.2kg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980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410*90*330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450*145*420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980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2980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a33d5271139103b6376326fd402b8c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0610"/>
            <a:ext cx="4465320" cy="5628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9875"/>
          <a:ext cx="7228840" cy="4730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4615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UF-1102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615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外壳材质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食品级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ABS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过滤精度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0.01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微米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615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3.2kg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615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410*116*330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450*145*420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615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2980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31d0a3dccc8bf30a095dd29722df13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4100"/>
            <a:ext cx="4523740" cy="5655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79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3599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UF-1103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599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外壳材质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食品级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ABS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过滤精度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0.01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微米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599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3.2kg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599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410*116*330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450*145*420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599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2980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85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b7e8c29e8f81ea5cb998b05bfe3ac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1410"/>
            <a:ext cx="4445635" cy="5571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711065" y="1530350"/>
          <a:ext cx="7228840" cy="4768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5377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UF-1000A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5377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工作原理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物理过滤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净水流量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1000L/H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5377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2.8kg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5377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485*132*145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505*175*175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5377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1680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110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45cbcab04fc6b693570abea66ea9a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" y="1095375"/>
            <a:ext cx="4511040" cy="560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08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4170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UF-2000A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170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工作原理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物理过滤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净水流量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2000L/H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170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4.7kg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170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855*132*145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860*185*185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170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3280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01f5cfdda991a03c9ae65e53845bcd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9345"/>
            <a:ext cx="4509135" cy="5586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08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4170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1000C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170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工作原理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物理过滤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过滤流量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1000L/H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170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6台/件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170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510*155mm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黄皮内箱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565*195*195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170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1350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G:\产品\白底图png\白底+ppt\1不锈钢净水器.jpg1不锈钢净水器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197293"/>
            <a:ext cx="4509135" cy="5410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08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4170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1000B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170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工作原理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物理过滤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工作水压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01Mpa-0.5Mpa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170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3台/件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170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510*300mm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黄皮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内箱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575*225*335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170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1980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460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G:\产品\白底图png\白底+ppt\双不锈钢净水器.jpg双不锈钢净水器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8" y="1197293"/>
            <a:ext cx="4508500" cy="5410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75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131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RO-501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440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外壳材质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食品级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ABS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过滤精度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0.01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微米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31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5.85kg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2171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390*155*400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700*280*465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31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3680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370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5d43cd0605f981f8a467a2278123c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3790"/>
            <a:ext cx="4479290" cy="5591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1095" y="559435"/>
            <a:ext cx="2472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发展历程</a:t>
            </a:r>
            <a:endParaRPr lang="zh-CN" altLang="en-US" sz="3200" b="1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722630" y="699135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863034" y="1671936"/>
            <a:ext cx="63381" cy="44489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793503" y="1572290"/>
            <a:ext cx="199293" cy="199293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140902" y="1501921"/>
            <a:ext cx="3909269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2012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</a:t>
            </a:r>
            <a:r>
              <a:rPr lang="en-US" altLang="zh-CN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金米多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引进国际行业生产管理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模式 </a:t>
            </a:r>
            <a:r>
              <a:rPr lang="en-US" altLang="zh-CN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  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引进国际自动化生产线 </a:t>
            </a:r>
            <a:r>
              <a:rPr lang="en-US" altLang="zh-CN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 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成为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国内首条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自动化工艺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技术生产线。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0901" y="2657255"/>
            <a:ext cx="3909269" cy="1045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2013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16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altLang="zh-CN" sz="1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金米多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集团在行业内获得充分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肯定 </a:t>
            </a:r>
            <a:r>
              <a:rPr lang="en-US" altLang="zh-CN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 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得到长远发展 </a:t>
            </a:r>
            <a:r>
              <a:rPr lang="en-US" altLang="zh-CN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 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经营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理念开始深入人心。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影响力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不断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加强 </a:t>
            </a:r>
            <a:r>
              <a:rPr lang="en-US" altLang="zh-CN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 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成为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行业的标杆企业。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88740" y="2739438"/>
            <a:ext cx="199293" cy="199293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1140902" y="3808514"/>
            <a:ext cx="380021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2014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en-US" altLang="zh-CN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金米多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全球销售服务目标依据国际三包政策，一年包换三年保修，终身维护，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成为行业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服务型集团公司。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80165" y="3882139"/>
            <a:ext cx="199293" cy="199293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787893" y="5949245"/>
            <a:ext cx="199293" cy="199293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1140901" y="4968287"/>
            <a:ext cx="3800213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2015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</a:t>
            </a:r>
            <a:r>
              <a:rPr lang="en-US" altLang="zh-CN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金米多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研发出国际最先进的安全食品级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材料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,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成为行业的最高标准，金米多集团也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成为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行业唯一一家拥有此项技术和使用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高标准</a:t>
            </a:r>
            <a:r>
              <a:rPr lang="en-US" altLang="zh-CN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研发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技术的厂家。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787893" y="5034845"/>
            <a:ext cx="199293" cy="199293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6382990" y="1666074"/>
            <a:ext cx="63381" cy="44489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6313459" y="1566428"/>
            <a:ext cx="199293" cy="199293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6308696" y="2733576"/>
            <a:ext cx="199293" cy="199293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6300121" y="3876277"/>
            <a:ext cx="199293" cy="199293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6307849" y="5943383"/>
            <a:ext cx="199293" cy="199293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6307849" y="5028983"/>
            <a:ext cx="199293" cy="199293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6644080" y="1479561"/>
            <a:ext cx="47062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2016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400" dirty="0" smtClean="0"/>
              <a:t>        </a:t>
            </a:r>
            <a:r>
              <a:rPr lang="en-US" altLang="zh-CN" sz="1400" dirty="0" smtClean="0"/>
              <a:t>       </a:t>
            </a:r>
            <a:r>
              <a:rPr lang="zh-CN" altLang="en-US" sz="1400" dirty="0" smtClean="0"/>
              <a:t> 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金米多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集团旗下现拥有多个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品牌、忞泉、超级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太太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 净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约等，包含净水器、果蔬解毒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空气净化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器、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破壁机 、便携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式榨汁机、便携式干衣机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小家电礼品品类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44079" y="2657053"/>
            <a:ext cx="4647503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2017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altLang="zh-CN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en-US" altLang="zh-CN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金米多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集团投入全国各地电视广告，持续扩大在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全国消费者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心目中的品牌知名度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 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44080" y="3787098"/>
            <a:ext cx="47062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2019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endParaRPr lang="en-US" altLang="zh-CN" b="1" dirty="0" smtClean="0"/>
          </a:p>
          <a:p>
            <a:r>
              <a:rPr lang="zh-CN" altLang="en-US" sz="1400" dirty="0" smtClean="0"/>
              <a:t>          </a:t>
            </a:r>
            <a:r>
              <a:rPr lang="en-US" altLang="zh-CN" sz="1400" dirty="0" smtClean="0"/>
              <a:t>       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金米多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集团旗下超级太太果蔬机单品年度任务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目标突破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27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万台总销量，达到行业总销量同比百分之</a:t>
            </a:r>
            <a:r>
              <a:rPr lang="en-US" altLang="zh-CN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百分点，成为全行业销售市场占有率全国第一。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39885" y="4993454"/>
            <a:ext cx="4450361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2020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endParaRPr lang="en-US" altLang="zh-CN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400" dirty="0" smtClean="0"/>
              <a:t>         </a:t>
            </a:r>
            <a:r>
              <a:rPr lang="en-US" altLang="zh-CN" sz="1400" dirty="0" smtClean="0"/>
              <a:t>        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金米多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集团投入研发出了第三代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S300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果蔬解毒机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en-US" altLang="zh-CN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S300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突破了现有产品的局限性，扩大产品净化</a:t>
            </a:r>
            <a:r>
              <a:rPr lang="zh-CN" altLang="en-US" sz="1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容量，升级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功能技术等。</a:t>
            </a:r>
            <a:endParaRPr lang="zh-CN" altLang="en-US" sz="1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8" grpId="0"/>
      <p:bldP spid="11" grpId="0"/>
      <p:bldP spid="14" grpId="0"/>
      <p:bldP spid="17" grpId="0"/>
      <p:bldP spid="25" grpId="0"/>
      <p:bldP spid="26" grpId="0"/>
      <p:bldP spid="27" grpId="0"/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78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5567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RO-507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5567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外壳材质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食品级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ABS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过滤精度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0.01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微米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5567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10.35kg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5567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580*200*410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670*340*480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5567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4280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450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af6290c4d499bac936b10700f4206a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9655"/>
            <a:ext cx="4512310" cy="5666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8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1503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RO-502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630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外壳材质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食品级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ABS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过滤精度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0.01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微米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503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7.2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2362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490*180*390mm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780*280*465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503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3980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460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1d5de892478c55741f04788e260c3d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1250"/>
            <a:ext cx="4468495" cy="5508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18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4361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RO-506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361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33W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制水速度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加伦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天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361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产品毛重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13.7kg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1台/件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361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580*190*434mm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685*353*495mm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4361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5980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530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ab74b4e0dc55bb25cb5e5a05ab7b8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1885"/>
            <a:ext cx="4519295" cy="5585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3726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RO-505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91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外壳材质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食品级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ABS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过滤精度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0.01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微米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726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8.95kg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4965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485*170*380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915*260*470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726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3980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530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9d96eaab1c3e2b15b2335d88da8a9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1250"/>
            <a:ext cx="4451350" cy="5617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8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3726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91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220V/50Hz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适水压力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0.1-0.4Mpa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726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6kg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4965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450*140*368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515*205*545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726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5980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620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583115c9fa95139b69b4900636104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" y="1112520"/>
            <a:ext cx="4428490" cy="558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75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131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RO-CS600G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440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适水压力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0.1Mpa-0.4Mpa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过滤精度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0.001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微米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31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4.65kg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</a:t>
                      </a: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台</a:t>
                      </a: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2171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162*450*398mm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zh-CN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31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G:\产品\白底图png\白底+ppt\PPT图片1.jpgPPT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8" y="1222375"/>
            <a:ext cx="4478655" cy="5374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75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131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RO-CS600G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440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适水压力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0.3Mpa-0.4Mpa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过滤精度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0.001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微米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31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4.65kg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</a:t>
                      </a: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台</a:t>
                      </a: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2171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en-US" altLang="zh-CN" sz="140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162*450*398mm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31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G:\产品\白底图png\白底+ppt\PPT图片2.jpgPPT图片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8" y="1222693"/>
            <a:ext cx="4478655" cy="5374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75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131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RO-CS100G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440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进水流量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0.26L/min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过滤精度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0.001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微米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31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4.15kg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2171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126*160*320mm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彩盒：62.5*24.5*46.5cm黄皮箱：42*42*42cm</a:t>
                      </a:r>
                      <a:endParaRPr lang="zh-CN" altLang="en-US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31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3680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420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G:\产品\白底图png\净水器纯水机\PPT图片纯水机100G.jpgPPT图片纯水机100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222375"/>
            <a:ext cx="4479290" cy="5374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75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131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RO-CS400G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440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进水流量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1.05L/min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过滤精度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0.001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微米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31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5.7kg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en-US" altLang="zh-CN" sz="160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</a:t>
                      </a: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台</a:t>
                      </a: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2171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140*400*325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彩盒：62.5*24.5*46.5cm</a:t>
                      </a:r>
                      <a:endParaRPr lang="zh-CN" altLang="en-US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黄皮箱：47*21.5*44cm </a:t>
                      </a:r>
                      <a:endParaRPr lang="zh-CN" altLang="en-US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31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4680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550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G:\产品\白底图png\净水器纯水机\PPT图片纯水机400G.jpgPPT图片纯水机400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8" y="1222375"/>
            <a:ext cx="4478655" cy="5374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75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131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440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进水流量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1.58L/min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过滤精度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0.001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微米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31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</a:t>
                      </a: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台</a:t>
                      </a:r>
                      <a:r>
                        <a:rPr lang="en-US" altLang="zh-CN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/</a:t>
                      </a:r>
                      <a:r>
                        <a:rPr lang="zh-CN" altLang="en-US" sz="16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2171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162*400*325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31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停售</a:t>
                      </a:r>
                      <a:endParaRPr lang="zh-CN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G:\产品\白底图png\净水器纯水机\PPT图片纯水机600G.jpgPPT图片纯水机600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8" y="1222375"/>
            <a:ext cx="4478655" cy="5374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全球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46380" y="210185"/>
            <a:ext cx="7456805" cy="74568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7100" y="713105"/>
            <a:ext cx="107676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出口全球</a:t>
            </a:r>
            <a:r>
              <a:rPr lang="en-US" altLang="zh-CN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</a:t>
            </a:r>
            <a:r>
              <a:rPr lang="zh-CN" altLang="en-US" sz="32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产品销售遍布全球七大洲，逾</a:t>
            </a:r>
            <a:r>
              <a:rPr lang="en-US" altLang="zh-CN" sz="32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70</a:t>
            </a:r>
            <a:r>
              <a:rPr lang="zh-CN" altLang="en-US" sz="32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多个国家及地区</a:t>
            </a:r>
            <a:endParaRPr lang="zh-CN" altLang="en-US" sz="32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32" name="PA_Flowchart: Decision 10"/>
          <p:cNvSpPr/>
          <p:nvPr>
            <p:custDataLst>
              <p:tags r:id="rId2"/>
            </p:custDataLst>
          </p:nvPr>
        </p:nvSpPr>
        <p:spPr>
          <a:xfrm>
            <a:off x="612775" y="838835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00290" y="2467610"/>
            <a:ext cx="3633470" cy="1922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美国            加拿大    德国         俄罗斯      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东欧            挪威       墨西哥      港澳台             新加坡         泰国       日本         芬兰       埃及            迪拜       南非         </a:t>
            </a: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印尼  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巴西            越南       韩国         澳大利亚 </a:t>
            </a:r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2" grpId="0" bldLvl="0" animBg="1"/>
      <p:bldP spid="32" grpId="1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75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131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M8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进水水质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市政自来水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440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废水比例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：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过滤精度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0.001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微米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31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8.35kg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2171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78*452*410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彩盒：62.5*24.5*46.5cm</a:t>
                      </a:r>
                      <a:endParaRPr lang="zh-CN" altLang="en-US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黄皮箱</a:t>
                      </a:r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:25.5*63*49cm 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31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5280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750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G:\产品\白底图png\净水器纯水机\PPT图片纯水机800G.jpgPPT图片纯水机800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8" y="1222375"/>
            <a:ext cx="4478655" cy="5374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02105" y="2307590"/>
            <a:ext cx="8808720" cy="144526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zh-CN" altLang="en-US" sz="88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生活电器系列</a:t>
            </a:r>
            <a:endParaRPr lang="zh-CN" altLang="en-US" sz="8800" b="1" dirty="0" smtClean="0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0280" y="3511550"/>
            <a:ext cx="7438390" cy="12115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60000"/>
              </a:lnSpc>
            </a:pPr>
            <a:r>
              <a:rPr sz="28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Household appliances series</a:t>
            </a:r>
            <a:endParaRPr sz="280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en-US" altLang="zh-CN" sz="2800" dirty="0" smtClean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730388" y="4731785"/>
            <a:ext cx="749296" cy="408371"/>
            <a:chOff x="5330878" y="5095783"/>
            <a:chExt cx="749296" cy="40837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7" name="斜纹 16"/>
            <p:cNvSpPr/>
            <p:nvPr/>
          </p:nvSpPr>
          <p:spPr>
            <a:xfrm flipH="1">
              <a:off x="5330878" y="5104661"/>
              <a:ext cx="381163" cy="399493"/>
            </a:xfrm>
            <a:prstGeom prst="diagStrip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斜纹 17"/>
            <p:cNvSpPr/>
            <p:nvPr/>
          </p:nvSpPr>
          <p:spPr>
            <a:xfrm>
              <a:off x="5699012" y="5095783"/>
              <a:ext cx="381162" cy="399493"/>
            </a:xfrm>
            <a:prstGeom prst="diagStrip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730388" y="5220057"/>
            <a:ext cx="749296" cy="408371"/>
            <a:chOff x="5801412" y="5220057"/>
            <a:chExt cx="749296" cy="408371"/>
          </a:xfrm>
        </p:grpSpPr>
        <p:sp>
          <p:nvSpPr>
            <p:cNvPr id="19" name="斜纹 18"/>
            <p:cNvSpPr/>
            <p:nvPr/>
          </p:nvSpPr>
          <p:spPr>
            <a:xfrm flipH="1">
              <a:off x="5801412" y="5228935"/>
              <a:ext cx="381163" cy="399493"/>
            </a:xfrm>
            <a:prstGeom prst="diagStrip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斜纹 19"/>
            <p:cNvSpPr/>
            <p:nvPr/>
          </p:nvSpPr>
          <p:spPr>
            <a:xfrm>
              <a:off x="6169546" y="5220057"/>
              <a:ext cx="381162" cy="399493"/>
            </a:xfrm>
            <a:prstGeom prst="diagStrip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65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1122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GYH-01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额定频率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50Hz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249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220V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100W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122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1.2kg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1981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345*65*235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388*98*260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122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108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G:\产品\白底图png\白底+ppt\干衣盒.jpg干衣盒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094105"/>
            <a:ext cx="4467860" cy="5360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23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2265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GYH-01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额定频率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50Hz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329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220V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100W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265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1.2kg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3187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345*65*235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388*98*260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265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108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ffbe0153ba07072973162aecb9ca82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3775"/>
            <a:ext cx="4341495" cy="5581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65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1122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MI-X1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清洗容量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4.5L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249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输入电压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DC-12V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10W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122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1.05kg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件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1981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190*190*200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单洗：23*26*23cm</a:t>
                      </a:r>
                      <a:endParaRPr lang="zh-CN" altLang="en-US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4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洗烘一体：35*24*24cm</a:t>
                      </a:r>
                      <a:endParaRPr lang="zh-CN" altLang="en-US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122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99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G:\产品\白底图png\白底+ppt\PPT图片洗衣机1.jpgPPT图片洗衣机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8" y="1094105"/>
            <a:ext cx="4467225" cy="5360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81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3408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DJ-10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额定频率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50Hz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472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220V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100W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408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1.8kg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</a:t>
                      </a:r>
                      <a:r>
                        <a:rPr lang="zh-CN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4457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332*90*216</a:t>
                      </a:r>
                      <a:r>
                        <a:rPr lang="en-US" altLang="zh-CN" sz="14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376*131*265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408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1880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65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G:\产品\白底图png\白底+ppt\2.jpg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5" y="1234758"/>
            <a:ext cx="4410075" cy="5291455"/>
          </a:xfrm>
          <a:prstGeom prst="rect">
            <a:avLst/>
          </a:prstGeom>
        </p:spPr>
      </p:pic>
      <p:pic>
        <p:nvPicPr>
          <p:cNvPr id="7" name="图片 6" descr="111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295" y="4742180"/>
            <a:ext cx="681355" cy="170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13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2075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FFF-1601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138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220V/50Hz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1100W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075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2.5kg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2997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523*302*280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525*525*510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075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589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138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1f6b999e66463382a8e0b179bacc6e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2995"/>
            <a:ext cx="4486910" cy="5577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72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3218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DKX-A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是否用电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是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281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220V/50Hz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640W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218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2.12kg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4267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355*245*200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380*275*255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218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398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65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6c412cb89c5674c2ceac512d551bd4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1885"/>
            <a:ext cx="4464685" cy="5599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43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SY-6616-A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内胆材质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合金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773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220V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1350W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58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2.2kg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3695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330*95*330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350*120*350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416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58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d3edf0b4c3eae7b610fc6a6715b8c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1885"/>
            <a:ext cx="4470400" cy="5582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62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3027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XL-888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产品材质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合金、胶木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091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220V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额定温度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206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50-240°C</a:t>
                      </a:r>
                      <a:endParaRPr lang="en-US" altLang="zh-CN" sz="1600" b="0" dirty="0" smtClean="0">
                        <a:solidFill>
                          <a:srgbClr val="00206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027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2.25kg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407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500*70*240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560*125*287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027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460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65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66e02fadc4f095c619ca0a5dcb7bc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2520"/>
            <a:ext cx="4528185" cy="5606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fe0287d067bdc77d0f39fdfc8424718"/>
          <p:cNvPicPr>
            <a:picLocks noChangeAspect="1"/>
          </p:cNvPicPr>
          <p:nvPr/>
        </p:nvPicPr>
        <p:blipFill>
          <a:blip r:embed="rId1"/>
          <a:srcRect t="18546" b="21194"/>
          <a:stretch>
            <a:fillRect/>
          </a:stretch>
        </p:blipFill>
        <p:spPr>
          <a:xfrm>
            <a:off x="422910" y="988695"/>
            <a:ext cx="11346180" cy="56984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66800" y="559435"/>
            <a:ext cx="107130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合作客户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</a:t>
            </a:r>
            <a:r>
              <a:rPr lang="en-US" altLang="zh-CN" sz="32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OEM</a:t>
            </a:r>
            <a:r>
              <a:rPr lang="zh-CN" altLang="en-US" sz="32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大客户</a:t>
            </a:r>
            <a:r>
              <a:rPr lang="en-US" altLang="zh-CN" sz="32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32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外贸客户签约合作场景</a:t>
            </a:r>
            <a:endParaRPr lang="zh-CN" altLang="en-US" sz="32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3200" b="1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32" name="PA_Flowchart: Decision 10"/>
          <p:cNvSpPr/>
          <p:nvPr>
            <p:custDataLst>
              <p:tags r:id="rId2"/>
            </p:custDataLst>
          </p:nvPr>
        </p:nvSpPr>
        <p:spPr>
          <a:xfrm>
            <a:off x="752475" y="684530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2" grpId="0" bldLvl="0" animBg="1"/>
      <p:bldP spid="32" grpId="1" bldLvl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13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2075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KQ-01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餐具容量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2.5L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138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220V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1000W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075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2.5kg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2997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200*224*285mm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280*280*350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075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109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descr="f3e92050db3ed0db922466dd7480ff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4493260" cy="5639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65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1122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KQ-02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餐具容量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4.5L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249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220V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1350W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122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3.15kg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1981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255*300*305mm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330*330*360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122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130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cc3e58289cd242070c1e45871d1b4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7595"/>
            <a:ext cx="4427220" cy="5561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2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0360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产品名称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破壁机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产品容量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2L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0487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220V/50Hz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800W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0424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2.5kg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1155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225*170*270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275*205*350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0360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398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88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8ce5092d6ab25a18e11dba60c7ec43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1885"/>
            <a:ext cx="4441190" cy="5554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18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0170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PBJ-B3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是否用电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是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0360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220V/50Hz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1100W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0170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4.5kg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0965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340*200*210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440*272*315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0170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2680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210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75de2f8206f0876e1108430ae57a84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1245"/>
            <a:ext cx="4503420" cy="5603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33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2456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BD-288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调温档位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十二档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58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220V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1800W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456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2.5</a:t>
                      </a: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3441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300*210*270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350*220*270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456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398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65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627ac31ad3b83292e5cd6ff3e44120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6805"/>
            <a:ext cx="4514850" cy="5617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81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3408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QNQ-B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额定频率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50Hz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472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220V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2000W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408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2.3kg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4457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160*160*640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250*250*690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408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98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 descr="e202dc2c9ff57b5cad1016ece93dfa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1250"/>
            <a:ext cx="4450715" cy="5622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62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3027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TW29-5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091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220V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40W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027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407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225*120*730mm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165*135*770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3027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1380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3b3504babda8c72622a6b6c653d2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2520"/>
            <a:ext cx="4478020" cy="5589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52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2837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F03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材质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ABS+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电子元件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900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电池容量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rgbClr val="00206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2000mAh</a:t>
                      </a:r>
                      <a:endParaRPr lang="en-US" altLang="zh-CN" sz="1600" b="0" dirty="0" smtClean="0">
                        <a:solidFill>
                          <a:srgbClr val="00206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工作电流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rgbClr val="00206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350mA</a:t>
                      </a:r>
                      <a:endParaRPr lang="en-US" altLang="zh-CN" sz="1600" b="0" dirty="0" smtClean="0">
                        <a:solidFill>
                          <a:srgbClr val="00206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837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175g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3886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84*34*135mm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90*50*148mm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837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168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6af85b3c4436b5bd401c00f884b63c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1250"/>
            <a:ext cx="4551045" cy="5609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43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YL-01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工作时间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60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分钟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773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3.7V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工作噪音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55db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58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203.4g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3695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112*112*210mm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120*120*195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168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1fb3f05e1f0961871e0713903d2c12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1250"/>
            <a:ext cx="4503420" cy="5603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23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2265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WT-H19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材质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ABS/PP/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硅胶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329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工作电压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DC5V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水瓶容量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rgbClr val="00206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230mL</a:t>
                      </a:r>
                      <a:endParaRPr lang="en-US" altLang="zh-CN" sz="1600" b="0" dirty="0" smtClean="0">
                        <a:solidFill>
                          <a:srgbClr val="00206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265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185g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3187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80*80*125mm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82*82*130mm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265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398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32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1578cbb7c2e941b4207962a6f072b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1111885"/>
            <a:ext cx="4524375" cy="5617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" cstate="print"/>
          <a:srcRect b="8863"/>
          <a:stretch>
            <a:fillRect/>
          </a:stretch>
        </p:blipFill>
        <p:spPr bwMode="auto">
          <a:xfrm>
            <a:off x="4662582" y="4799575"/>
            <a:ext cx="1347312" cy="1819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 b="8047"/>
          <a:stretch>
            <a:fillRect/>
          </a:stretch>
        </p:blipFill>
        <p:spPr bwMode="auto">
          <a:xfrm>
            <a:off x="6108331" y="4822203"/>
            <a:ext cx="1375528" cy="179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/>
          <a:srcRect b="7834"/>
          <a:stretch>
            <a:fillRect/>
          </a:stretch>
        </p:blipFill>
        <p:spPr bwMode="auto">
          <a:xfrm>
            <a:off x="1747454" y="4819912"/>
            <a:ext cx="1417852" cy="180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/>
          <a:srcRect b="9534"/>
          <a:stretch>
            <a:fillRect/>
          </a:stretch>
        </p:blipFill>
        <p:spPr bwMode="auto">
          <a:xfrm>
            <a:off x="3169838" y="4815329"/>
            <a:ext cx="1375528" cy="1786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Administrator\Desktop\定制模板.jpg"/>
          <p:cNvPicPr>
            <a:picLocks noChangeAspect="1" noChangeArrowheads="1"/>
          </p:cNvPicPr>
          <p:nvPr/>
        </p:nvPicPr>
        <p:blipFill>
          <a:blip r:embed="rId5" cstate="print"/>
          <a:srcRect t="51576" r="71936" b="11014"/>
          <a:stretch>
            <a:fillRect/>
          </a:stretch>
        </p:blipFill>
        <p:spPr bwMode="auto">
          <a:xfrm>
            <a:off x="124969" y="2725172"/>
            <a:ext cx="1490767" cy="1897162"/>
          </a:xfrm>
          <a:prstGeom prst="bracketPair">
            <a:avLst/>
          </a:prstGeom>
          <a:noFill/>
        </p:spPr>
      </p:pic>
      <p:pic>
        <p:nvPicPr>
          <p:cNvPr id="7" name="Picture 3" descr="C:\Users\Administrator\Desktop\定制模板.jpg"/>
          <p:cNvPicPr>
            <a:picLocks noChangeAspect="1" noChangeArrowheads="1"/>
          </p:cNvPicPr>
          <p:nvPr/>
        </p:nvPicPr>
        <p:blipFill>
          <a:blip r:embed="rId5" cstate="print"/>
          <a:srcRect l="36241" t="51576" r="35662" b="10973"/>
          <a:stretch>
            <a:fillRect/>
          </a:stretch>
        </p:blipFill>
        <p:spPr bwMode="auto">
          <a:xfrm>
            <a:off x="3115652" y="2732989"/>
            <a:ext cx="1471221" cy="1872567"/>
          </a:xfrm>
          <a:prstGeom prst="rect">
            <a:avLst/>
          </a:prstGeom>
          <a:noFill/>
        </p:spPr>
      </p:pic>
      <p:pic>
        <p:nvPicPr>
          <p:cNvPr id="20" name="Picture 4" descr="C:\Users\Administrator\Desktop\定制模板1.jpg"/>
          <p:cNvPicPr>
            <a:picLocks noChangeAspect="1" noChangeArrowheads="1"/>
          </p:cNvPicPr>
          <p:nvPr/>
        </p:nvPicPr>
        <p:blipFill>
          <a:blip r:embed="rId6" cstate="print"/>
          <a:srcRect l="36943" t="52019" r="35220" b="7657"/>
          <a:stretch>
            <a:fillRect/>
          </a:stretch>
        </p:blipFill>
        <p:spPr bwMode="auto">
          <a:xfrm>
            <a:off x="4613610" y="2788899"/>
            <a:ext cx="1478611" cy="1833435"/>
          </a:xfrm>
          <a:prstGeom prst="rect">
            <a:avLst/>
          </a:prstGeom>
          <a:noFill/>
        </p:spPr>
      </p:pic>
      <p:pic>
        <p:nvPicPr>
          <p:cNvPr id="21" name="Picture 4" descr="C:\Users\Administrator\Desktop\定制模板1.jpg"/>
          <p:cNvPicPr>
            <a:picLocks noChangeAspect="1" noChangeArrowheads="1"/>
          </p:cNvPicPr>
          <p:nvPr/>
        </p:nvPicPr>
        <p:blipFill>
          <a:blip r:embed="rId6" cstate="print"/>
          <a:srcRect l="70993" t="52019" b="7571"/>
          <a:stretch>
            <a:fillRect/>
          </a:stretch>
        </p:blipFill>
        <p:spPr bwMode="auto">
          <a:xfrm>
            <a:off x="1649293" y="2793344"/>
            <a:ext cx="1540747" cy="1837379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725170" y="116205"/>
            <a:ext cx="2059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公司资质  </a:t>
            </a:r>
            <a:r>
              <a:rPr lang="zh-CN" altLang="en-US" sz="3200" b="1" dirty="0" smtClean="0">
                <a:solidFill>
                  <a:schemeClr val="accent5">
                    <a:lumMod val="50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  <a:cs typeface="+mn-ea"/>
                <a:sym typeface="+mn-lt"/>
              </a:rPr>
              <a:t>  </a:t>
            </a:r>
            <a:endParaRPr lang="zh-CN" altLang="en-US" sz="3200" b="1" dirty="0">
              <a:solidFill>
                <a:schemeClr val="accent5">
                  <a:lumMod val="50000"/>
                </a:schemeClr>
              </a:solidFill>
              <a:latin typeface="思源黑体 CN Bold" panose="020B0800000000000000" charset="-122"/>
              <a:ea typeface="思源黑体 CN Bold" panose="020B0800000000000000" charset="-122"/>
              <a:cs typeface="+mn-ea"/>
              <a:sym typeface="+mn-lt"/>
            </a:endParaRPr>
          </a:p>
        </p:txBody>
      </p:sp>
      <p:sp>
        <p:nvSpPr>
          <p:cNvPr id="15" name="PA_Flowchart: Decision 10"/>
          <p:cNvSpPr/>
          <p:nvPr>
            <p:custDataLst>
              <p:tags r:id="rId7"/>
            </p:custDataLst>
          </p:nvPr>
        </p:nvSpPr>
        <p:spPr>
          <a:xfrm>
            <a:off x="410972" y="235484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Picture 3" descr="C:\Users\Administrator\Desktop\定制模板.jpg"/>
          <p:cNvPicPr>
            <a:picLocks noChangeAspect="1" noChangeArrowheads="1"/>
          </p:cNvPicPr>
          <p:nvPr/>
        </p:nvPicPr>
        <p:blipFill>
          <a:blip r:embed="rId5" cstate="print"/>
          <a:srcRect l="70107" t="9291" b="53371"/>
          <a:stretch>
            <a:fillRect/>
          </a:stretch>
        </p:blipFill>
        <p:spPr bwMode="auto">
          <a:xfrm>
            <a:off x="10385607" y="757567"/>
            <a:ext cx="1587813" cy="1893354"/>
          </a:xfrm>
          <a:prstGeom prst="rect">
            <a:avLst/>
          </a:prstGeom>
          <a:noFill/>
        </p:spPr>
      </p:pic>
      <p:pic>
        <p:nvPicPr>
          <p:cNvPr id="1027" name="Picture 3" descr="C:\Users\Administrator\Desktop\定制模板.jpg"/>
          <p:cNvPicPr>
            <a:picLocks noChangeAspect="1" noChangeArrowheads="1"/>
          </p:cNvPicPr>
          <p:nvPr/>
        </p:nvPicPr>
        <p:blipFill>
          <a:blip r:embed="rId5" cstate="print"/>
          <a:srcRect t="9291" r="71173" b="53149"/>
          <a:stretch>
            <a:fillRect/>
          </a:stretch>
        </p:blipFill>
        <p:spPr bwMode="auto">
          <a:xfrm>
            <a:off x="8975248" y="763239"/>
            <a:ext cx="1517464" cy="1887682"/>
          </a:xfrm>
          <a:prstGeom prst="rect">
            <a:avLst/>
          </a:prstGeom>
          <a:noFill/>
        </p:spPr>
      </p:pic>
      <p:pic>
        <p:nvPicPr>
          <p:cNvPr id="9" name="Picture 3" descr="C:\Users\Administrator\Desktop\定制模板.jpg"/>
          <p:cNvPicPr>
            <a:picLocks noChangeAspect="1" noChangeArrowheads="1"/>
          </p:cNvPicPr>
          <p:nvPr/>
        </p:nvPicPr>
        <p:blipFill>
          <a:blip r:embed="rId5" cstate="print"/>
          <a:srcRect l="71420" t="51576" b="11058"/>
          <a:stretch>
            <a:fillRect/>
          </a:stretch>
        </p:blipFill>
        <p:spPr bwMode="auto">
          <a:xfrm>
            <a:off x="1687613" y="756012"/>
            <a:ext cx="1518233" cy="1894909"/>
          </a:xfrm>
          <a:prstGeom prst="rect">
            <a:avLst/>
          </a:prstGeom>
          <a:noFill/>
        </p:spPr>
      </p:pic>
      <p:pic>
        <p:nvPicPr>
          <p:cNvPr id="10" name="Picture 3" descr="C:\Users\Administrator\Desktop\定制模板.jpg"/>
          <p:cNvPicPr>
            <a:picLocks noChangeAspect="1" noChangeArrowheads="1"/>
          </p:cNvPicPr>
          <p:nvPr/>
        </p:nvPicPr>
        <p:blipFill>
          <a:blip r:embed="rId5" cstate="print"/>
          <a:srcRect l="34835" t="9291" r="34843" b="53489"/>
          <a:stretch>
            <a:fillRect/>
          </a:stretch>
        </p:blipFill>
        <p:spPr bwMode="auto">
          <a:xfrm>
            <a:off x="98425" y="763270"/>
            <a:ext cx="1610360" cy="1887651"/>
          </a:xfrm>
          <a:prstGeom prst="rect">
            <a:avLst/>
          </a:prstGeom>
          <a:noFill/>
        </p:spPr>
      </p:pic>
      <p:pic>
        <p:nvPicPr>
          <p:cNvPr id="1028" name="Picture 4" descr="C:\Users\Administrator\Desktop\定制模板1.jpg"/>
          <p:cNvPicPr>
            <a:picLocks noChangeAspect="1" noChangeArrowheads="1"/>
          </p:cNvPicPr>
          <p:nvPr/>
        </p:nvPicPr>
        <p:blipFill>
          <a:blip r:embed="rId6" cstate="print"/>
          <a:srcRect l="1898" t="4836" r="70638" b="55041"/>
          <a:stretch>
            <a:fillRect/>
          </a:stretch>
        </p:blipFill>
        <p:spPr bwMode="auto">
          <a:xfrm>
            <a:off x="3166190" y="818205"/>
            <a:ext cx="1458807" cy="1824327"/>
          </a:xfrm>
          <a:prstGeom prst="rect">
            <a:avLst/>
          </a:prstGeom>
          <a:noFill/>
        </p:spPr>
      </p:pic>
      <p:pic>
        <p:nvPicPr>
          <p:cNvPr id="22" name="Picture 2" descr="C:\Users\Administrator\Desktop\博润模板.jpg"/>
          <p:cNvPicPr>
            <a:picLocks noChangeAspect="1" noChangeArrowheads="1"/>
          </p:cNvPicPr>
          <p:nvPr/>
        </p:nvPicPr>
        <p:blipFill>
          <a:blip r:embed="rId8" cstate="print"/>
          <a:srcRect t="16128" r="70287" b="18905"/>
          <a:stretch>
            <a:fillRect/>
          </a:stretch>
        </p:blipFill>
        <p:spPr bwMode="auto">
          <a:xfrm>
            <a:off x="4572000" y="822651"/>
            <a:ext cx="1500307" cy="1920121"/>
          </a:xfrm>
          <a:prstGeom prst="rect">
            <a:avLst/>
          </a:prstGeom>
          <a:noFill/>
        </p:spPr>
      </p:pic>
      <p:pic>
        <p:nvPicPr>
          <p:cNvPr id="25" name="Picture 2" descr="C:\Users\Administrator\Desktop\博润模板.jpg"/>
          <p:cNvPicPr>
            <a:picLocks noChangeAspect="1" noChangeArrowheads="1"/>
          </p:cNvPicPr>
          <p:nvPr/>
        </p:nvPicPr>
        <p:blipFill>
          <a:blip r:embed="rId8" cstate="print"/>
          <a:srcRect l="36279" t="16128" r="35263" b="18905"/>
          <a:stretch>
            <a:fillRect/>
          </a:stretch>
        </p:blipFill>
        <p:spPr bwMode="auto">
          <a:xfrm>
            <a:off x="6144564" y="823756"/>
            <a:ext cx="1436953" cy="1920120"/>
          </a:xfrm>
          <a:prstGeom prst="rect">
            <a:avLst/>
          </a:prstGeom>
          <a:noFill/>
        </p:spPr>
      </p:pic>
      <p:pic>
        <p:nvPicPr>
          <p:cNvPr id="26" name="Picture 2" descr="C:\Users\Administrator\Desktop\博润模板.jpg"/>
          <p:cNvPicPr>
            <a:picLocks noChangeAspect="1" noChangeArrowheads="1"/>
          </p:cNvPicPr>
          <p:nvPr/>
        </p:nvPicPr>
        <p:blipFill>
          <a:blip r:embed="rId8" cstate="print"/>
          <a:srcRect l="70805" t="16128" r="736" b="18905"/>
          <a:stretch>
            <a:fillRect/>
          </a:stretch>
        </p:blipFill>
        <p:spPr bwMode="auto">
          <a:xfrm>
            <a:off x="7638976" y="833731"/>
            <a:ext cx="1436952" cy="1920119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/>
          <a:srcRect b="8501"/>
          <a:stretch>
            <a:fillRect/>
          </a:stretch>
        </p:blipFill>
        <p:spPr bwMode="auto">
          <a:xfrm>
            <a:off x="6135631" y="2840936"/>
            <a:ext cx="1361420" cy="1781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 b="8447"/>
          <a:stretch>
            <a:fillRect/>
          </a:stretch>
        </p:blipFill>
        <p:spPr bwMode="auto">
          <a:xfrm>
            <a:off x="7590424" y="2823650"/>
            <a:ext cx="1387368" cy="18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/>
          <a:srcRect b="8664"/>
          <a:stretch>
            <a:fillRect/>
          </a:stretch>
        </p:blipFill>
        <p:spPr bwMode="auto">
          <a:xfrm>
            <a:off x="9112155" y="2830707"/>
            <a:ext cx="1430056" cy="180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/>
          <a:srcRect b="8319"/>
          <a:stretch>
            <a:fillRect/>
          </a:stretch>
        </p:blipFill>
        <p:spPr bwMode="auto">
          <a:xfrm>
            <a:off x="10520934" y="2840856"/>
            <a:ext cx="1413060" cy="181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3" cstate="print"/>
          <a:srcRect b="8251"/>
          <a:stretch>
            <a:fillRect/>
          </a:stretch>
        </p:blipFill>
        <p:spPr bwMode="auto">
          <a:xfrm>
            <a:off x="10569381" y="4818778"/>
            <a:ext cx="1401462" cy="178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4" cstate="print"/>
          <a:srcRect b="9769"/>
          <a:stretch>
            <a:fillRect/>
          </a:stretch>
        </p:blipFill>
        <p:spPr bwMode="auto">
          <a:xfrm>
            <a:off x="7588524" y="4820574"/>
            <a:ext cx="1422591" cy="179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 cstate="print"/>
          <a:srcRect b="9525"/>
          <a:stretch>
            <a:fillRect/>
          </a:stretch>
        </p:blipFill>
        <p:spPr bwMode="auto">
          <a:xfrm>
            <a:off x="9122562" y="4809657"/>
            <a:ext cx="1373293" cy="178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5227" y="4798503"/>
            <a:ext cx="1431147" cy="183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33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2456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WT-TX5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材质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ABS/PP/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硅胶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58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工作电压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DC5V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水瓶容量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rgbClr val="00206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220mL</a:t>
                      </a:r>
                      <a:endParaRPr lang="en-US" altLang="zh-CN" sz="1600" b="0" dirty="0" smtClean="0">
                        <a:solidFill>
                          <a:srgbClr val="00206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456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155g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48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3441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110*110*114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112*112*119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456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168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32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37db5786629f585e5489769c1f495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45" y="1132840"/>
            <a:ext cx="4531360" cy="5558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73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2075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WT-TX5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材质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ABS/PP/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硅胶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265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工作电压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DC5V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水瓶容量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rgbClr val="00206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220mL</a:t>
                      </a:r>
                      <a:endParaRPr lang="en-US" altLang="zh-CN" sz="1600" b="0" dirty="0" smtClean="0">
                        <a:solidFill>
                          <a:srgbClr val="00206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075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155g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48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个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8839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95*110*130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104*115*134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075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168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32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91ee63070bcedfb0b27867327fb5e1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" y="1111250"/>
            <a:ext cx="4458335" cy="5607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05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1884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SDJ-01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工作时间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60</a:t>
                      </a: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分钟</a:t>
                      </a:r>
                      <a:endParaRPr lang="zh-CN" altLang="en-US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011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3.7V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工作噪音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55db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884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0.85kg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12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2870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280*280*65mm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405*335*100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1884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980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55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ef74b8d4176cec6fa4eb9b13b039a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8235"/>
            <a:ext cx="4497705" cy="555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2265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XSJ-01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产品颜色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白色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392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6V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电池容量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rgbClr val="00206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1200mAh</a:t>
                      </a:r>
                      <a:endParaRPr lang="en-US" altLang="zh-CN" sz="1600" b="0" dirty="0" smtClean="0">
                        <a:solidFill>
                          <a:srgbClr val="00206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265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0.55kg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3251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74*104*190mm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80*125*255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265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198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832622ca4ff1c604e544795ee9d44e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6170"/>
            <a:ext cx="4507865" cy="55835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637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0551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XDY-01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产品容量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350ML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0678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5V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3.55W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0614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143.6g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16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1346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76*105*265mm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97*150*300mm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0551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398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65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6ee9fcf3c63655f919547d5538b51c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4580"/>
            <a:ext cx="4394200" cy="5550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653280" y="1530350"/>
          <a:ext cx="7228840" cy="4743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RG-08A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产品材质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陶瓷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773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产品功能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恒温</a:t>
                      </a: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55</a:t>
                      </a:r>
                      <a:r>
                        <a:rPr lang="en-US" altLang="zh-CN" sz="1600" b="0" dirty="0" smtClean="0">
                          <a:solidFill>
                            <a:srgbClr val="00206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°</a:t>
                      </a:r>
                      <a:endParaRPr lang="en-US" altLang="zh-CN" sz="1600" b="0" dirty="0" smtClean="0">
                        <a:solidFill>
                          <a:srgbClr val="00206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16W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5830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0.8kg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103695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155*130*145mm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300*118*192</a:t>
                      </a:r>
                      <a:r>
                        <a:rPr lang="en-US" altLang="zh-CN" sz="140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mm</a:t>
                      </a:r>
                      <a:endParaRPr lang="en-US" altLang="zh-CN" sz="14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2646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79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7333521d6a349022787663a3c140a9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9815"/>
            <a:ext cx="4540885" cy="5638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6569385" y="2023121"/>
            <a:ext cx="1132384" cy="1188158"/>
            <a:chOff x="6569385" y="2023121"/>
            <a:chExt cx="1132384" cy="1188158"/>
          </a:xfrm>
        </p:grpSpPr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6569385" y="2023121"/>
              <a:ext cx="1132384" cy="1188158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6904552" y="2742030"/>
              <a:ext cx="351493" cy="252223"/>
              <a:chOff x="3392759" y="950192"/>
              <a:chExt cx="351493" cy="252223"/>
            </a:xfrm>
            <a:effectLst/>
          </p:grpSpPr>
          <p:sp>
            <p:nvSpPr>
              <p:cNvPr id="10" name="Freeform 246"/>
              <p:cNvSpPr>
                <a:spLocks noEditPoints="1"/>
              </p:cNvSpPr>
              <p:nvPr/>
            </p:nvSpPr>
            <p:spPr bwMode="auto">
              <a:xfrm>
                <a:off x="3392759" y="962702"/>
                <a:ext cx="239713" cy="239713"/>
              </a:xfrm>
              <a:custGeom>
                <a:avLst/>
                <a:gdLst>
                  <a:gd name="T0" fmla="*/ 57 w 64"/>
                  <a:gd name="T1" fmla="*/ 27 h 64"/>
                  <a:gd name="T2" fmla="*/ 56 w 64"/>
                  <a:gd name="T3" fmla="*/ 25 h 64"/>
                  <a:gd name="T4" fmla="*/ 54 w 64"/>
                  <a:gd name="T5" fmla="*/ 19 h 64"/>
                  <a:gd name="T6" fmla="*/ 56 w 64"/>
                  <a:gd name="T7" fmla="*/ 15 h 64"/>
                  <a:gd name="T8" fmla="*/ 53 w 64"/>
                  <a:gd name="T9" fmla="*/ 9 h 64"/>
                  <a:gd name="T10" fmla="*/ 50 w 64"/>
                  <a:gd name="T11" fmla="*/ 8 h 64"/>
                  <a:gd name="T12" fmla="*/ 45 w 64"/>
                  <a:gd name="T13" fmla="*/ 11 h 64"/>
                  <a:gd name="T14" fmla="*/ 39 w 64"/>
                  <a:gd name="T15" fmla="*/ 8 h 64"/>
                  <a:gd name="T16" fmla="*/ 38 w 64"/>
                  <a:gd name="T17" fmla="*/ 7 h 64"/>
                  <a:gd name="T18" fmla="*/ 35 w 64"/>
                  <a:gd name="T19" fmla="*/ 0 h 64"/>
                  <a:gd name="T20" fmla="*/ 28 w 64"/>
                  <a:gd name="T21" fmla="*/ 2 h 64"/>
                  <a:gd name="T22" fmla="*/ 26 w 64"/>
                  <a:gd name="T23" fmla="*/ 8 h 64"/>
                  <a:gd name="T24" fmla="*/ 20 w 64"/>
                  <a:gd name="T25" fmla="*/ 11 h 64"/>
                  <a:gd name="T26" fmla="*/ 18 w 64"/>
                  <a:gd name="T27" fmla="*/ 11 h 64"/>
                  <a:gd name="T28" fmla="*/ 12 w 64"/>
                  <a:gd name="T29" fmla="*/ 7 h 64"/>
                  <a:gd name="T30" fmla="*/ 7 w 64"/>
                  <a:gd name="T31" fmla="*/ 11 h 64"/>
                  <a:gd name="T32" fmla="*/ 10 w 64"/>
                  <a:gd name="T33" fmla="*/ 19 h 64"/>
                  <a:gd name="T34" fmla="*/ 10 w 64"/>
                  <a:gd name="T35" fmla="*/ 21 h 64"/>
                  <a:gd name="T36" fmla="*/ 8 w 64"/>
                  <a:gd name="T37" fmla="*/ 26 h 64"/>
                  <a:gd name="T38" fmla="*/ 2 w 64"/>
                  <a:gd name="T39" fmla="*/ 28 h 64"/>
                  <a:gd name="T40" fmla="*/ 0 w 64"/>
                  <a:gd name="T41" fmla="*/ 35 h 64"/>
                  <a:gd name="T42" fmla="*/ 7 w 64"/>
                  <a:gd name="T43" fmla="*/ 38 h 64"/>
                  <a:gd name="T44" fmla="*/ 9 w 64"/>
                  <a:gd name="T45" fmla="*/ 39 h 64"/>
                  <a:gd name="T46" fmla="*/ 11 w 64"/>
                  <a:gd name="T47" fmla="*/ 45 h 64"/>
                  <a:gd name="T48" fmla="*/ 8 w 64"/>
                  <a:gd name="T49" fmla="*/ 51 h 64"/>
                  <a:gd name="T50" fmla="*/ 11 w 64"/>
                  <a:gd name="T51" fmla="*/ 57 h 64"/>
                  <a:gd name="T52" fmla="*/ 14 w 64"/>
                  <a:gd name="T53" fmla="*/ 57 h 64"/>
                  <a:gd name="T54" fmla="*/ 20 w 64"/>
                  <a:gd name="T55" fmla="*/ 53 h 64"/>
                  <a:gd name="T56" fmla="*/ 25 w 64"/>
                  <a:gd name="T57" fmla="*/ 56 h 64"/>
                  <a:gd name="T58" fmla="*/ 26 w 64"/>
                  <a:gd name="T59" fmla="*/ 57 h 64"/>
                  <a:gd name="T60" fmla="*/ 30 w 64"/>
                  <a:gd name="T61" fmla="*/ 64 h 64"/>
                  <a:gd name="T62" fmla="*/ 37 w 64"/>
                  <a:gd name="T63" fmla="*/ 62 h 64"/>
                  <a:gd name="T64" fmla="*/ 38 w 64"/>
                  <a:gd name="T65" fmla="*/ 56 h 64"/>
                  <a:gd name="T66" fmla="*/ 44 w 64"/>
                  <a:gd name="T67" fmla="*/ 54 h 64"/>
                  <a:gd name="T68" fmla="*/ 46 w 64"/>
                  <a:gd name="T69" fmla="*/ 54 h 64"/>
                  <a:gd name="T70" fmla="*/ 51 w 64"/>
                  <a:gd name="T71" fmla="*/ 57 h 64"/>
                  <a:gd name="T72" fmla="*/ 55 w 64"/>
                  <a:gd name="T73" fmla="*/ 53 h 64"/>
                  <a:gd name="T74" fmla="*/ 54 w 64"/>
                  <a:gd name="T75" fmla="*/ 46 h 64"/>
                  <a:gd name="T76" fmla="*/ 54 w 64"/>
                  <a:gd name="T77" fmla="*/ 45 h 64"/>
                  <a:gd name="T78" fmla="*/ 56 w 64"/>
                  <a:gd name="T79" fmla="*/ 38 h 64"/>
                  <a:gd name="T80" fmla="*/ 62 w 64"/>
                  <a:gd name="T81" fmla="*/ 37 h 64"/>
                  <a:gd name="T82" fmla="*/ 64 w 64"/>
                  <a:gd name="T83" fmla="*/ 30 h 64"/>
                  <a:gd name="T84" fmla="*/ 32 w 64"/>
                  <a:gd name="T85" fmla="*/ 47 h 64"/>
                  <a:gd name="T86" fmla="*/ 32 w 64"/>
                  <a:gd name="T87" fmla="*/ 17 h 64"/>
                  <a:gd name="T88" fmla="*/ 32 w 64"/>
                  <a:gd name="T89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4" h="64">
                    <a:moveTo>
                      <a:pt x="62" y="28"/>
                    </a:moveTo>
                    <a:cubicBezTo>
                      <a:pt x="57" y="27"/>
                      <a:pt x="57" y="27"/>
                      <a:pt x="57" y="27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56" y="25"/>
                      <a:pt x="56" y="25"/>
                      <a:pt x="56" y="25"/>
                    </a:cubicBezTo>
                    <a:cubicBezTo>
                      <a:pt x="56" y="23"/>
                      <a:pt x="55" y="22"/>
                      <a:pt x="54" y="20"/>
                    </a:cubicBezTo>
                    <a:cubicBezTo>
                      <a:pt x="54" y="19"/>
                      <a:pt x="54" y="19"/>
                      <a:pt x="54" y="19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7" y="14"/>
                      <a:pt x="57" y="13"/>
                      <a:pt x="56" y="12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8"/>
                      <a:pt x="52" y="8"/>
                      <a:pt x="51" y="8"/>
                    </a:cubicBezTo>
                    <a:cubicBezTo>
                      <a:pt x="51" y="8"/>
                      <a:pt x="50" y="8"/>
                      <a:pt x="50" y="8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3" y="10"/>
                      <a:pt x="41" y="9"/>
                      <a:pt x="39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7" y="2"/>
                      <a:pt x="37" y="2"/>
                      <a:pt x="37" y="2"/>
                    </a:cubicBezTo>
                    <a:cubicBezTo>
                      <a:pt x="37" y="1"/>
                      <a:pt x="36" y="0"/>
                      <a:pt x="35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0"/>
                      <a:pt x="28" y="1"/>
                      <a:pt x="28" y="2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4" y="9"/>
                      <a:pt x="22" y="10"/>
                      <a:pt x="20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13" y="7"/>
                      <a:pt x="12" y="7"/>
                    </a:cubicBezTo>
                    <a:cubicBezTo>
                      <a:pt x="11" y="7"/>
                      <a:pt x="11" y="7"/>
                      <a:pt x="10" y="8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2"/>
                      <a:pt x="6" y="13"/>
                      <a:pt x="7" y="14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2"/>
                      <a:pt x="9" y="24"/>
                      <a:pt x="9" y="25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8"/>
                      <a:pt x="0" y="29"/>
                      <a:pt x="0" y="30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1" y="37"/>
                      <a:pt x="2" y="37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41"/>
                      <a:pt x="10" y="42"/>
                      <a:pt x="11" y="44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7" y="52"/>
                      <a:pt x="7" y="53"/>
                      <a:pt x="8" y="54"/>
                    </a:cubicBezTo>
                    <a:cubicBezTo>
                      <a:pt x="11" y="57"/>
                      <a:pt x="11" y="57"/>
                      <a:pt x="11" y="57"/>
                    </a:cubicBezTo>
                    <a:cubicBezTo>
                      <a:pt x="11" y="57"/>
                      <a:pt x="12" y="58"/>
                      <a:pt x="13" y="58"/>
                    </a:cubicBezTo>
                    <a:cubicBezTo>
                      <a:pt x="13" y="58"/>
                      <a:pt x="14" y="58"/>
                      <a:pt x="14" y="57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21" y="54"/>
                      <a:pt x="21" y="54"/>
                      <a:pt x="21" y="54"/>
                    </a:cubicBezTo>
                    <a:cubicBezTo>
                      <a:pt x="22" y="55"/>
                      <a:pt x="24" y="55"/>
                      <a:pt x="25" y="56"/>
                    </a:cubicBezTo>
                    <a:cubicBezTo>
                      <a:pt x="26" y="56"/>
                      <a:pt x="26" y="56"/>
                      <a:pt x="26" y="56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8" y="62"/>
                      <a:pt x="28" y="62"/>
                      <a:pt x="28" y="62"/>
                    </a:cubicBezTo>
                    <a:cubicBezTo>
                      <a:pt x="28" y="63"/>
                      <a:pt x="29" y="64"/>
                      <a:pt x="30" y="64"/>
                    </a:cubicBezTo>
                    <a:cubicBezTo>
                      <a:pt x="35" y="64"/>
                      <a:pt x="35" y="64"/>
                      <a:pt x="35" y="64"/>
                    </a:cubicBezTo>
                    <a:cubicBezTo>
                      <a:pt x="36" y="64"/>
                      <a:pt x="37" y="63"/>
                      <a:pt x="37" y="62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9" y="56"/>
                      <a:pt x="39" y="56"/>
                      <a:pt x="39" y="56"/>
                    </a:cubicBezTo>
                    <a:cubicBezTo>
                      <a:pt x="41" y="55"/>
                      <a:pt x="42" y="55"/>
                      <a:pt x="44" y="54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7"/>
                      <a:pt x="50" y="57"/>
                      <a:pt x="51" y="57"/>
                    </a:cubicBezTo>
                    <a:cubicBezTo>
                      <a:pt x="51" y="57"/>
                      <a:pt x="52" y="57"/>
                      <a:pt x="52" y="56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6" y="52"/>
                      <a:pt x="56" y="51"/>
                      <a:pt x="56" y="50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54" y="45"/>
                      <a:pt x="54" y="45"/>
                      <a:pt x="54" y="45"/>
                    </a:cubicBezTo>
                    <a:cubicBezTo>
                      <a:pt x="55" y="43"/>
                      <a:pt x="56" y="41"/>
                      <a:pt x="56" y="39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7" y="38"/>
                      <a:pt x="57" y="38"/>
                      <a:pt x="57" y="38"/>
                    </a:cubicBezTo>
                    <a:cubicBezTo>
                      <a:pt x="62" y="37"/>
                      <a:pt x="62" y="37"/>
                      <a:pt x="62" y="37"/>
                    </a:cubicBezTo>
                    <a:cubicBezTo>
                      <a:pt x="63" y="37"/>
                      <a:pt x="64" y="36"/>
                      <a:pt x="64" y="35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64" y="29"/>
                      <a:pt x="63" y="28"/>
                      <a:pt x="62" y="28"/>
                    </a:cubicBezTo>
                    <a:close/>
                    <a:moveTo>
                      <a:pt x="32" y="47"/>
                    </a:moveTo>
                    <a:cubicBezTo>
                      <a:pt x="24" y="47"/>
                      <a:pt x="17" y="40"/>
                      <a:pt x="17" y="32"/>
                    </a:cubicBezTo>
                    <a:cubicBezTo>
                      <a:pt x="17" y="24"/>
                      <a:pt x="24" y="17"/>
                      <a:pt x="32" y="17"/>
                    </a:cubicBezTo>
                    <a:cubicBezTo>
                      <a:pt x="41" y="17"/>
                      <a:pt x="47" y="24"/>
                      <a:pt x="47" y="32"/>
                    </a:cubicBezTo>
                    <a:cubicBezTo>
                      <a:pt x="47" y="40"/>
                      <a:pt x="41" y="47"/>
                      <a:pt x="32" y="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95300" dist="571500" dir="8100000" algn="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Freeform 247"/>
              <p:cNvSpPr>
                <a:spLocks noEditPoints="1"/>
              </p:cNvSpPr>
              <p:nvPr/>
            </p:nvSpPr>
            <p:spPr bwMode="auto">
              <a:xfrm>
                <a:off x="3609314" y="950192"/>
                <a:ext cx="134938" cy="134938"/>
              </a:xfrm>
              <a:custGeom>
                <a:avLst/>
                <a:gdLst>
                  <a:gd name="T0" fmla="*/ 32 w 36"/>
                  <a:gd name="T1" fmla="*/ 15 h 36"/>
                  <a:gd name="T2" fmla="*/ 32 w 36"/>
                  <a:gd name="T3" fmla="*/ 14 h 36"/>
                  <a:gd name="T4" fmla="*/ 30 w 36"/>
                  <a:gd name="T5" fmla="*/ 10 h 36"/>
                  <a:gd name="T6" fmla="*/ 32 w 36"/>
                  <a:gd name="T7" fmla="*/ 8 h 36"/>
                  <a:gd name="T8" fmla="*/ 30 w 36"/>
                  <a:gd name="T9" fmla="*/ 5 h 36"/>
                  <a:gd name="T10" fmla="*/ 28 w 36"/>
                  <a:gd name="T11" fmla="*/ 4 h 36"/>
                  <a:gd name="T12" fmla="*/ 26 w 36"/>
                  <a:gd name="T13" fmla="*/ 6 h 36"/>
                  <a:gd name="T14" fmla="*/ 22 w 36"/>
                  <a:gd name="T15" fmla="*/ 4 h 36"/>
                  <a:gd name="T16" fmla="*/ 21 w 36"/>
                  <a:gd name="T17" fmla="*/ 3 h 36"/>
                  <a:gd name="T18" fmla="*/ 19 w 36"/>
                  <a:gd name="T19" fmla="*/ 0 h 36"/>
                  <a:gd name="T20" fmla="*/ 16 w 36"/>
                  <a:gd name="T21" fmla="*/ 1 h 36"/>
                  <a:gd name="T22" fmla="*/ 15 w 36"/>
                  <a:gd name="T23" fmla="*/ 4 h 36"/>
                  <a:gd name="T24" fmla="*/ 11 w 36"/>
                  <a:gd name="T25" fmla="*/ 5 h 36"/>
                  <a:gd name="T26" fmla="*/ 10 w 36"/>
                  <a:gd name="T27" fmla="*/ 5 h 36"/>
                  <a:gd name="T28" fmla="*/ 7 w 36"/>
                  <a:gd name="T29" fmla="*/ 3 h 36"/>
                  <a:gd name="T30" fmla="*/ 4 w 36"/>
                  <a:gd name="T31" fmla="*/ 6 h 36"/>
                  <a:gd name="T32" fmla="*/ 6 w 36"/>
                  <a:gd name="T33" fmla="*/ 10 h 36"/>
                  <a:gd name="T34" fmla="*/ 6 w 36"/>
                  <a:gd name="T35" fmla="*/ 11 h 36"/>
                  <a:gd name="T36" fmla="*/ 4 w 36"/>
                  <a:gd name="T37" fmla="*/ 14 h 36"/>
                  <a:gd name="T38" fmla="*/ 1 w 36"/>
                  <a:gd name="T39" fmla="*/ 15 h 36"/>
                  <a:gd name="T40" fmla="*/ 0 w 36"/>
                  <a:gd name="T41" fmla="*/ 19 h 36"/>
                  <a:gd name="T42" fmla="*/ 4 w 36"/>
                  <a:gd name="T43" fmla="*/ 21 h 36"/>
                  <a:gd name="T44" fmla="*/ 5 w 36"/>
                  <a:gd name="T45" fmla="*/ 22 h 36"/>
                  <a:gd name="T46" fmla="*/ 6 w 36"/>
                  <a:gd name="T47" fmla="*/ 25 h 36"/>
                  <a:gd name="T48" fmla="*/ 4 w 36"/>
                  <a:gd name="T49" fmla="*/ 28 h 36"/>
                  <a:gd name="T50" fmla="*/ 6 w 36"/>
                  <a:gd name="T51" fmla="*/ 32 h 36"/>
                  <a:gd name="T52" fmla="*/ 8 w 36"/>
                  <a:gd name="T53" fmla="*/ 32 h 36"/>
                  <a:gd name="T54" fmla="*/ 11 w 36"/>
                  <a:gd name="T55" fmla="*/ 30 h 36"/>
                  <a:gd name="T56" fmla="*/ 14 w 36"/>
                  <a:gd name="T57" fmla="*/ 31 h 36"/>
                  <a:gd name="T58" fmla="*/ 14 w 36"/>
                  <a:gd name="T59" fmla="*/ 32 h 36"/>
                  <a:gd name="T60" fmla="*/ 17 w 36"/>
                  <a:gd name="T61" fmla="*/ 36 h 36"/>
                  <a:gd name="T62" fmla="*/ 21 w 36"/>
                  <a:gd name="T63" fmla="*/ 35 h 36"/>
                  <a:gd name="T64" fmla="*/ 21 w 36"/>
                  <a:gd name="T65" fmla="*/ 31 h 36"/>
                  <a:gd name="T66" fmla="*/ 24 w 36"/>
                  <a:gd name="T67" fmla="*/ 30 h 36"/>
                  <a:gd name="T68" fmla="*/ 26 w 36"/>
                  <a:gd name="T69" fmla="*/ 30 h 36"/>
                  <a:gd name="T70" fmla="*/ 28 w 36"/>
                  <a:gd name="T71" fmla="*/ 32 h 36"/>
                  <a:gd name="T72" fmla="*/ 31 w 36"/>
                  <a:gd name="T73" fmla="*/ 30 h 36"/>
                  <a:gd name="T74" fmla="*/ 30 w 36"/>
                  <a:gd name="T75" fmla="*/ 26 h 36"/>
                  <a:gd name="T76" fmla="*/ 30 w 36"/>
                  <a:gd name="T77" fmla="*/ 25 h 36"/>
                  <a:gd name="T78" fmla="*/ 32 w 36"/>
                  <a:gd name="T79" fmla="*/ 21 h 36"/>
                  <a:gd name="T80" fmla="*/ 35 w 36"/>
                  <a:gd name="T81" fmla="*/ 21 h 36"/>
                  <a:gd name="T82" fmla="*/ 36 w 36"/>
                  <a:gd name="T83" fmla="*/ 17 h 36"/>
                  <a:gd name="T84" fmla="*/ 18 w 36"/>
                  <a:gd name="T85" fmla="*/ 25 h 36"/>
                  <a:gd name="T86" fmla="*/ 18 w 36"/>
                  <a:gd name="T87" fmla="*/ 10 h 36"/>
                  <a:gd name="T88" fmla="*/ 18 w 36"/>
                  <a:gd name="T89" fmla="*/ 2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6" h="36">
                    <a:moveTo>
                      <a:pt x="35" y="15"/>
                    </a:move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1" y="13"/>
                      <a:pt x="31" y="12"/>
                      <a:pt x="31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8"/>
                      <a:pt x="32" y="7"/>
                      <a:pt x="32" y="6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4"/>
                      <a:pt x="29" y="4"/>
                      <a:pt x="29" y="4"/>
                    </a:cubicBezTo>
                    <a:cubicBezTo>
                      <a:pt x="29" y="4"/>
                      <a:pt x="28" y="4"/>
                      <a:pt x="28" y="4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5"/>
                      <a:pt x="23" y="4"/>
                      <a:pt x="22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0"/>
                      <a:pt x="20" y="0"/>
                      <a:pt x="1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6" y="0"/>
                      <a:pt x="16" y="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2" y="5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3" y="7"/>
                      <a:pt x="4" y="7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2"/>
                      <a:pt x="5" y="13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6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0"/>
                      <a:pt x="1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3"/>
                      <a:pt x="5" y="23"/>
                      <a:pt x="6" y="24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29"/>
                      <a:pt x="4" y="29"/>
                      <a:pt x="4" y="30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7" y="32"/>
                    </a:cubicBezTo>
                    <a:cubicBezTo>
                      <a:pt x="7" y="32"/>
                      <a:pt x="7" y="32"/>
                      <a:pt x="8" y="32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2" y="30"/>
                      <a:pt x="13" y="31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6" y="36"/>
                      <a:pt x="17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0" y="36"/>
                      <a:pt x="20" y="35"/>
                      <a:pt x="21" y="35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3" y="31"/>
                      <a:pt x="24" y="31"/>
                      <a:pt x="24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31" y="30"/>
                      <a:pt x="31" y="30"/>
                      <a:pt x="31" y="30"/>
                    </a:cubicBezTo>
                    <a:cubicBezTo>
                      <a:pt x="32" y="29"/>
                      <a:pt x="32" y="29"/>
                      <a:pt x="31" y="28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1" y="24"/>
                      <a:pt x="31" y="23"/>
                      <a:pt x="32" y="22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1"/>
                      <a:pt x="36" y="20"/>
                      <a:pt x="36" y="19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6" y="16"/>
                      <a:pt x="36" y="16"/>
                      <a:pt x="35" y="15"/>
                    </a:cubicBezTo>
                    <a:close/>
                    <a:moveTo>
                      <a:pt x="18" y="25"/>
                    </a:moveTo>
                    <a:cubicBezTo>
                      <a:pt x="14" y="25"/>
                      <a:pt x="10" y="22"/>
                      <a:pt x="10" y="18"/>
                    </a:cubicBezTo>
                    <a:cubicBezTo>
                      <a:pt x="10" y="13"/>
                      <a:pt x="14" y="10"/>
                      <a:pt x="18" y="10"/>
                    </a:cubicBezTo>
                    <a:cubicBezTo>
                      <a:pt x="22" y="10"/>
                      <a:pt x="25" y="13"/>
                      <a:pt x="25" y="18"/>
                    </a:cubicBezTo>
                    <a:cubicBezTo>
                      <a:pt x="25" y="22"/>
                      <a:pt x="22" y="25"/>
                      <a:pt x="18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95300" dist="571500" dir="8100000" algn="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9361577" y="2318421"/>
            <a:ext cx="982101" cy="1030474"/>
            <a:chOff x="9361577" y="2318421"/>
            <a:chExt cx="982101" cy="1030474"/>
          </a:xfrm>
        </p:grpSpPr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9361577" y="2318421"/>
              <a:ext cx="982101" cy="1030474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5" name="Freeform 248"/>
            <p:cNvSpPr/>
            <p:nvPr/>
          </p:nvSpPr>
          <p:spPr bwMode="auto">
            <a:xfrm>
              <a:off x="9720288" y="2909955"/>
              <a:ext cx="265782" cy="246868"/>
            </a:xfrm>
            <a:custGeom>
              <a:avLst/>
              <a:gdLst>
                <a:gd name="T0" fmla="*/ 74 w 113"/>
                <a:gd name="T1" fmla="*/ 55 h 105"/>
                <a:gd name="T2" fmla="*/ 67 w 113"/>
                <a:gd name="T3" fmla="*/ 54 h 105"/>
                <a:gd name="T4" fmla="*/ 85 w 113"/>
                <a:gd name="T5" fmla="*/ 28 h 105"/>
                <a:gd name="T6" fmla="*/ 57 w 113"/>
                <a:gd name="T7" fmla="*/ 0 h 105"/>
                <a:gd name="T8" fmla="*/ 29 w 113"/>
                <a:gd name="T9" fmla="*/ 28 h 105"/>
                <a:gd name="T10" fmla="*/ 47 w 113"/>
                <a:gd name="T11" fmla="*/ 54 h 105"/>
                <a:gd name="T12" fmla="*/ 40 w 113"/>
                <a:gd name="T13" fmla="*/ 55 h 105"/>
                <a:gd name="T14" fmla="*/ 0 w 113"/>
                <a:gd name="T15" fmla="*/ 105 h 105"/>
                <a:gd name="T16" fmla="*/ 113 w 113"/>
                <a:gd name="T17" fmla="*/ 105 h 105"/>
                <a:gd name="T18" fmla="*/ 74 w 113"/>
                <a:gd name="T19" fmla="*/ 5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" h="105">
                  <a:moveTo>
                    <a:pt x="74" y="55"/>
                  </a:moveTo>
                  <a:cubicBezTo>
                    <a:pt x="74" y="55"/>
                    <a:pt x="71" y="54"/>
                    <a:pt x="67" y="54"/>
                  </a:cubicBezTo>
                  <a:cubicBezTo>
                    <a:pt x="77" y="50"/>
                    <a:pt x="85" y="40"/>
                    <a:pt x="85" y="28"/>
                  </a:cubicBezTo>
                  <a:cubicBezTo>
                    <a:pt x="85" y="13"/>
                    <a:pt x="72" y="0"/>
                    <a:pt x="57" y="0"/>
                  </a:cubicBezTo>
                  <a:cubicBezTo>
                    <a:pt x="42" y="0"/>
                    <a:pt x="29" y="13"/>
                    <a:pt x="29" y="28"/>
                  </a:cubicBezTo>
                  <a:cubicBezTo>
                    <a:pt x="29" y="40"/>
                    <a:pt x="37" y="50"/>
                    <a:pt x="47" y="54"/>
                  </a:cubicBezTo>
                  <a:cubicBezTo>
                    <a:pt x="43" y="54"/>
                    <a:pt x="40" y="55"/>
                    <a:pt x="40" y="55"/>
                  </a:cubicBezTo>
                  <a:cubicBezTo>
                    <a:pt x="20" y="62"/>
                    <a:pt x="4" y="81"/>
                    <a:pt x="0" y="105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0" y="81"/>
                    <a:pt x="94" y="62"/>
                    <a:pt x="74" y="5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658767" y="3341973"/>
            <a:ext cx="1596335" cy="1675082"/>
            <a:chOff x="7658767" y="3341973"/>
            <a:chExt cx="1596335" cy="1675082"/>
          </a:xfrm>
        </p:grpSpPr>
        <p:sp>
          <p:nvSpPr>
            <p:cNvPr id="17" name="Oval 9"/>
            <p:cNvSpPr>
              <a:spLocks noChangeArrowheads="1"/>
            </p:cNvSpPr>
            <p:nvPr/>
          </p:nvSpPr>
          <p:spPr bwMode="auto">
            <a:xfrm>
              <a:off x="7658767" y="3341973"/>
              <a:ext cx="1596335" cy="1675082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7930537" y="3684837"/>
              <a:ext cx="553007" cy="448057"/>
              <a:chOff x="4016836" y="2869878"/>
              <a:chExt cx="652463" cy="528638"/>
            </a:xfrm>
            <a:effectLst/>
          </p:grpSpPr>
          <p:sp>
            <p:nvSpPr>
              <p:cNvPr id="19" name="Freeform 249"/>
              <p:cNvSpPr/>
              <p:nvPr/>
            </p:nvSpPr>
            <p:spPr bwMode="auto">
              <a:xfrm>
                <a:off x="4016836" y="2869878"/>
                <a:ext cx="344488" cy="476250"/>
              </a:xfrm>
              <a:custGeom>
                <a:avLst/>
                <a:gdLst>
                  <a:gd name="T0" fmla="*/ 81 w 92"/>
                  <a:gd name="T1" fmla="*/ 77 h 127"/>
                  <a:gd name="T2" fmla="*/ 48 w 92"/>
                  <a:gd name="T3" fmla="*/ 122 h 127"/>
                  <a:gd name="T4" fmla="*/ 36 w 92"/>
                  <a:gd name="T5" fmla="*/ 122 h 127"/>
                  <a:gd name="T6" fmla="*/ 4 w 92"/>
                  <a:gd name="T7" fmla="*/ 77 h 127"/>
                  <a:gd name="T8" fmla="*/ 8 w 92"/>
                  <a:gd name="T9" fmla="*/ 68 h 127"/>
                  <a:gd name="T10" fmla="*/ 26 w 92"/>
                  <a:gd name="T11" fmla="*/ 68 h 127"/>
                  <a:gd name="T12" fmla="*/ 92 w 92"/>
                  <a:gd name="T13" fmla="*/ 3 h 127"/>
                  <a:gd name="T14" fmla="*/ 59 w 92"/>
                  <a:gd name="T15" fmla="*/ 68 h 127"/>
                  <a:gd name="T16" fmla="*/ 77 w 92"/>
                  <a:gd name="T17" fmla="*/ 68 h 127"/>
                  <a:gd name="T18" fmla="*/ 81 w 92"/>
                  <a:gd name="T19" fmla="*/ 7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127">
                    <a:moveTo>
                      <a:pt x="81" y="77"/>
                    </a:moveTo>
                    <a:cubicBezTo>
                      <a:pt x="48" y="122"/>
                      <a:pt x="48" y="122"/>
                      <a:pt x="48" y="122"/>
                    </a:cubicBezTo>
                    <a:cubicBezTo>
                      <a:pt x="45" y="127"/>
                      <a:pt x="40" y="127"/>
                      <a:pt x="36" y="122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0" y="72"/>
                      <a:pt x="2" y="68"/>
                      <a:pt x="8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32" y="26"/>
                      <a:pt x="60" y="0"/>
                      <a:pt x="92" y="3"/>
                    </a:cubicBezTo>
                    <a:cubicBezTo>
                      <a:pt x="68" y="13"/>
                      <a:pt x="57" y="36"/>
                      <a:pt x="59" y="68"/>
                    </a:cubicBezTo>
                    <a:cubicBezTo>
                      <a:pt x="77" y="68"/>
                      <a:pt x="77" y="68"/>
                      <a:pt x="77" y="68"/>
                    </a:cubicBezTo>
                    <a:cubicBezTo>
                      <a:pt x="82" y="68"/>
                      <a:pt x="84" y="72"/>
                      <a:pt x="81" y="7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57200" dist="482600" dir="8100000" algn="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" name="Freeform 250"/>
              <p:cNvSpPr/>
              <p:nvPr/>
            </p:nvSpPr>
            <p:spPr bwMode="auto">
              <a:xfrm>
                <a:off x="4324811" y="2923853"/>
                <a:ext cx="344488" cy="474663"/>
              </a:xfrm>
              <a:custGeom>
                <a:avLst/>
                <a:gdLst>
                  <a:gd name="T0" fmla="*/ 89 w 92"/>
                  <a:gd name="T1" fmla="*/ 49 h 127"/>
                  <a:gd name="T2" fmla="*/ 56 w 92"/>
                  <a:gd name="T3" fmla="*/ 5 h 127"/>
                  <a:gd name="T4" fmla="*/ 44 w 92"/>
                  <a:gd name="T5" fmla="*/ 5 h 127"/>
                  <a:gd name="T6" fmla="*/ 12 w 92"/>
                  <a:gd name="T7" fmla="*/ 49 h 127"/>
                  <a:gd name="T8" fmla="*/ 16 w 92"/>
                  <a:gd name="T9" fmla="*/ 58 h 127"/>
                  <a:gd name="T10" fmla="*/ 34 w 92"/>
                  <a:gd name="T11" fmla="*/ 58 h 127"/>
                  <a:gd name="T12" fmla="*/ 0 w 92"/>
                  <a:gd name="T13" fmla="*/ 124 h 127"/>
                  <a:gd name="T14" fmla="*/ 66 w 92"/>
                  <a:gd name="T15" fmla="*/ 58 h 127"/>
                  <a:gd name="T16" fmla="*/ 85 w 92"/>
                  <a:gd name="T17" fmla="*/ 58 h 127"/>
                  <a:gd name="T18" fmla="*/ 89 w 92"/>
                  <a:gd name="T19" fmla="*/ 49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127">
                    <a:moveTo>
                      <a:pt x="89" y="49"/>
                    </a:moveTo>
                    <a:cubicBezTo>
                      <a:pt x="56" y="5"/>
                      <a:pt x="56" y="5"/>
                      <a:pt x="56" y="5"/>
                    </a:cubicBezTo>
                    <a:cubicBezTo>
                      <a:pt x="53" y="0"/>
                      <a:pt x="47" y="0"/>
                      <a:pt x="44" y="5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8" y="54"/>
                      <a:pt x="10" y="58"/>
                      <a:pt x="16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5" y="91"/>
                      <a:pt x="24" y="114"/>
                      <a:pt x="0" y="124"/>
                    </a:cubicBezTo>
                    <a:cubicBezTo>
                      <a:pt x="32" y="127"/>
                      <a:pt x="61" y="101"/>
                      <a:pt x="66" y="58"/>
                    </a:cubicBezTo>
                    <a:cubicBezTo>
                      <a:pt x="85" y="58"/>
                      <a:pt x="85" y="58"/>
                      <a:pt x="85" y="58"/>
                    </a:cubicBezTo>
                    <a:cubicBezTo>
                      <a:pt x="90" y="58"/>
                      <a:pt x="92" y="54"/>
                      <a:pt x="89" y="4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57200" dist="482600" dir="8100000" algn="tr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3457998" y="2297047"/>
            <a:ext cx="1596335" cy="1675082"/>
            <a:chOff x="3457998" y="2297047"/>
            <a:chExt cx="1596335" cy="1675082"/>
          </a:xfrm>
        </p:grpSpPr>
        <p:sp>
          <p:nvSpPr>
            <p:cNvPr id="22" name="Oval 10"/>
            <p:cNvSpPr>
              <a:spLocks noChangeArrowheads="1"/>
            </p:cNvSpPr>
            <p:nvPr/>
          </p:nvSpPr>
          <p:spPr bwMode="auto">
            <a:xfrm>
              <a:off x="3457998" y="2297047"/>
              <a:ext cx="1596335" cy="1675082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75000"/>
                    <a:shade val="30000"/>
                    <a:satMod val="115000"/>
                  </a:schemeClr>
                </a:gs>
                <a:gs pos="50000">
                  <a:schemeClr val="accent5">
                    <a:lumMod val="75000"/>
                    <a:shade val="67500"/>
                    <a:satMod val="115000"/>
                  </a:schemeClr>
                </a:gs>
                <a:gs pos="100000">
                  <a:schemeClr val="accent5">
                    <a:lumMod val="75000"/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Freeform 251"/>
            <p:cNvSpPr>
              <a:spLocks noEditPoints="1"/>
            </p:cNvSpPr>
            <p:nvPr/>
          </p:nvSpPr>
          <p:spPr bwMode="auto">
            <a:xfrm>
              <a:off x="3884779" y="2975281"/>
              <a:ext cx="379356" cy="493163"/>
            </a:xfrm>
            <a:custGeom>
              <a:avLst/>
              <a:gdLst>
                <a:gd name="T0" fmla="*/ 44 w 144"/>
                <a:gd name="T1" fmla="*/ 51 h 187"/>
                <a:gd name="T2" fmla="*/ 72 w 144"/>
                <a:gd name="T3" fmla="*/ 23 h 187"/>
                <a:gd name="T4" fmla="*/ 100 w 144"/>
                <a:gd name="T5" fmla="*/ 51 h 187"/>
                <a:gd name="T6" fmla="*/ 100 w 144"/>
                <a:gd name="T7" fmla="*/ 74 h 187"/>
                <a:gd name="T8" fmla="*/ 123 w 144"/>
                <a:gd name="T9" fmla="*/ 74 h 187"/>
                <a:gd name="T10" fmla="*/ 123 w 144"/>
                <a:gd name="T11" fmla="*/ 51 h 187"/>
                <a:gd name="T12" fmla="*/ 72 w 144"/>
                <a:gd name="T13" fmla="*/ 0 h 187"/>
                <a:gd name="T14" fmla="*/ 21 w 144"/>
                <a:gd name="T15" fmla="*/ 51 h 187"/>
                <a:gd name="T16" fmla="*/ 21 w 144"/>
                <a:gd name="T17" fmla="*/ 74 h 187"/>
                <a:gd name="T18" fmla="*/ 44 w 144"/>
                <a:gd name="T19" fmla="*/ 74 h 187"/>
                <a:gd name="T20" fmla="*/ 44 w 144"/>
                <a:gd name="T21" fmla="*/ 51 h 187"/>
                <a:gd name="T22" fmla="*/ 34 w 144"/>
                <a:gd name="T23" fmla="*/ 44 h 187"/>
                <a:gd name="T24" fmla="*/ 32 w 144"/>
                <a:gd name="T25" fmla="*/ 43 h 187"/>
                <a:gd name="T26" fmla="*/ 30 w 144"/>
                <a:gd name="T27" fmla="*/ 42 h 187"/>
                <a:gd name="T28" fmla="*/ 30 w 144"/>
                <a:gd name="T29" fmla="*/ 39 h 187"/>
                <a:gd name="T30" fmla="*/ 70 w 144"/>
                <a:gd name="T31" fmla="*/ 8 h 187"/>
                <a:gd name="T32" fmla="*/ 74 w 144"/>
                <a:gd name="T33" fmla="*/ 11 h 187"/>
                <a:gd name="T34" fmla="*/ 73 w 144"/>
                <a:gd name="T35" fmla="*/ 14 h 187"/>
                <a:gd name="T36" fmla="*/ 71 w 144"/>
                <a:gd name="T37" fmla="*/ 15 h 187"/>
                <a:gd name="T38" fmla="*/ 37 w 144"/>
                <a:gd name="T39" fmla="*/ 41 h 187"/>
                <a:gd name="T40" fmla="*/ 34 w 144"/>
                <a:gd name="T41" fmla="*/ 44 h 187"/>
                <a:gd name="T42" fmla="*/ 124 w 144"/>
                <a:gd name="T43" fmla="*/ 83 h 187"/>
                <a:gd name="T44" fmla="*/ 21 w 144"/>
                <a:gd name="T45" fmla="*/ 83 h 187"/>
                <a:gd name="T46" fmla="*/ 0 w 144"/>
                <a:gd name="T47" fmla="*/ 104 h 187"/>
                <a:gd name="T48" fmla="*/ 0 w 144"/>
                <a:gd name="T49" fmla="*/ 167 h 187"/>
                <a:gd name="T50" fmla="*/ 21 w 144"/>
                <a:gd name="T51" fmla="*/ 187 h 187"/>
                <a:gd name="T52" fmla="*/ 124 w 144"/>
                <a:gd name="T53" fmla="*/ 187 h 187"/>
                <a:gd name="T54" fmla="*/ 144 w 144"/>
                <a:gd name="T55" fmla="*/ 167 h 187"/>
                <a:gd name="T56" fmla="*/ 144 w 144"/>
                <a:gd name="T57" fmla="*/ 104 h 187"/>
                <a:gd name="T58" fmla="*/ 124 w 144"/>
                <a:gd name="T59" fmla="*/ 83 h 187"/>
                <a:gd name="T60" fmla="*/ 115 w 144"/>
                <a:gd name="T61" fmla="*/ 156 h 187"/>
                <a:gd name="T62" fmla="*/ 28 w 144"/>
                <a:gd name="T63" fmla="*/ 156 h 187"/>
                <a:gd name="T64" fmla="*/ 23 w 144"/>
                <a:gd name="T65" fmla="*/ 151 h 187"/>
                <a:gd name="T66" fmla="*/ 28 w 144"/>
                <a:gd name="T67" fmla="*/ 146 h 187"/>
                <a:gd name="T68" fmla="*/ 115 w 144"/>
                <a:gd name="T69" fmla="*/ 146 h 187"/>
                <a:gd name="T70" fmla="*/ 120 w 144"/>
                <a:gd name="T71" fmla="*/ 151 h 187"/>
                <a:gd name="T72" fmla="*/ 115 w 144"/>
                <a:gd name="T73" fmla="*/ 156 h 187"/>
                <a:gd name="T74" fmla="*/ 115 w 144"/>
                <a:gd name="T75" fmla="*/ 123 h 187"/>
                <a:gd name="T76" fmla="*/ 28 w 144"/>
                <a:gd name="T77" fmla="*/ 123 h 187"/>
                <a:gd name="T78" fmla="*/ 23 w 144"/>
                <a:gd name="T79" fmla="*/ 118 h 187"/>
                <a:gd name="T80" fmla="*/ 28 w 144"/>
                <a:gd name="T81" fmla="*/ 113 h 187"/>
                <a:gd name="T82" fmla="*/ 115 w 144"/>
                <a:gd name="T83" fmla="*/ 113 h 187"/>
                <a:gd name="T84" fmla="*/ 120 w 144"/>
                <a:gd name="T85" fmla="*/ 118 h 187"/>
                <a:gd name="T86" fmla="*/ 115 w 144"/>
                <a:gd name="T87" fmla="*/ 12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4" h="187">
                  <a:moveTo>
                    <a:pt x="44" y="51"/>
                  </a:moveTo>
                  <a:cubicBezTo>
                    <a:pt x="44" y="36"/>
                    <a:pt x="57" y="23"/>
                    <a:pt x="72" y="23"/>
                  </a:cubicBezTo>
                  <a:cubicBezTo>
                    <a:pt x="88" y="23"/>
                    <a:pt x="100" y="36"/>
                    <a:pt x="100" y="51"/>
                  </a:cubicBezTo>
                  <a:cubicBezTo>
                    <a:pt x="100" y="74"/>
                    <a:pt x="100" y="74"/>
                    <a:pt x="100" y="74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3" y="51"/>
                    <a:pt x="123" y="51"/>
                    <a:pt x="123" y="51"/>
                  </a:cubicBezTo>
                  <a:cubicBezTo>
                    <a:pt x="123" y="23"/>
                    <a:pt x="100" y="0"/>
                    <a:pt x="72" y="0"/>
                  </a:cubicBezTo>
                  <a:cubicBezTo>
                    <a:pt x="44" y="0"/>
                    <a:pt x="21" y="23"/>
                    <a:pt x="21" y="51"/>
                  </a:cubicBezTo>
                  <a:cubicBezTo>
                    <a:pt x="21" y="74"/>
                    <a:pt x="21" y="74"/>
                    <a:pt x="21" y="74"/>
                  </a:cubicBezTo>
                  <a:cubicBezTo>
                    <a:pt x="44" y="74"/>
                    <a:pt x="44" y="74"/>
                    <a:pt x="44" y="74"/>
                  </a:cubicBezTo>
                  <a:lnTo>
                    <a:pt x="44" y="51"/>
                  </a:lnTo>
                  <a:close/>
                  <a:moveTo>
                    <a:pt x="34" y="44"/>
                  </a:moveTo>
                  <a:cubicBezTo>
                    <a:pt x="33" y="44"/>
                    <a:pt x="33" y="44"/>
                    <a:pt x="32" y="43"/>
                  </a:cubicBezTo>
                  <a:cubicBezTo>
                    <a:pt x="31" y="43"/>
                    <a:pt x="31" y="42"/>
                    <a:pt x="30" y="42"/>
                  </a:cubicBezTo>
                  <a:cubicBezTo>
                    <a:pt x="30" y="41"/>
                    <a:pt x="30" y="40"/>
                    <a:pt x="30" y="39"/>
                  </a:cubicBezTo>
                  <a:cubicBezTo>
                    <a:pt x="36" y="21"/>
                    <a:pt x="52" y="9"/>
                    <a:pt x="70" y="8"/>
                  </a:cubicBezTo>
                  <a:cubicBezTo>
                    <a:pt x="73" y="8"/>
                    <a:pt x="74" y="9"/>
                    <a:pt x="74" y="11"/>
                  </a:cubicBezTo>
                  <a:cubicBezTo>
                    <a:pt x="74" y="12"/>
                    <a:pt x="74" y="13"/>
                    <a:pt x="73" y="14"/>
                  </a:cubicBezTo>
                  <a:cubicBezTo>
                    <a:pt x="73" y="15"/>
                    <a:pt x="72" y="15"/>
                    <a:pt x="71" y="15"/>
                  </a:cubicBezTo>
                  <a:cubicBezTo>
                    <a:pt x="55" y="16"/>
                    <a:pt x="42" y="26"/>
                    <a:pt x="37" y="41"/>
                  </a:cubicBezTo>
                  <a:cubicBezTo>
                    <a:pt x="37" y="43"/>
                    <a:pt x="35" y="44"/>
                    <a:pt x="34" y="44"/>
                  </a:cubicBezTo>
                  <a:close/>
                  <a:moveTo>
                    <a:pt x="124" y="83"/>
                  </a:moveTo>
                  <a:cubicBezTo>
                    <a:pt x="21" y="83"/>
                    <a:pt x="21" y="83"/>
                    <a:pt x="21" y="83"/>
                  </a:cubicBezTo>
                  <a:cubicBezTo>
                    <a:pt x="9" y="83"/>
                    <a:pt x="0" y="92"/>
                    <a:pt x="0" y="104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78"/>
                    <a:pt x="9" y="187"/>
                    <a:pt x="21" y="187"/>
                  </a:cubicBezTo>
                  <a:cubicBezTo>
                    <a:pt x="124" y="187"/>
                    <a:pt x="124" y="187"/>
                    <a:pt x="124" y="187"/>
                  </a:cubicBezTo>
                  <a:cubicBezTo>
                    <a:pt x="135" y="187"/>
                    <a:pt x="144" y="178"/>
                    <a:pt x="144" y="167"/>
                  </a:cubicBezTo>
                  <a:cubicBezTo>
                    <a:pt x="144" y="104"/>
                    <a:pt x="144" y="104"/>
                    <a:pt x="144" y="104"/>
                  </a:cubicBezTo>
                  <a:cubicBezTo>
                    <a:pt x="144" y="92"/>
                    <a:pt x="135" y="83"/>
                    <a:pt x="124" y="83"/>
                  </a:cubicBezTo>
                  <a:close/>
                  <a:moveTo>
                    <a:pt x="115" y="156"/>
                  </a:moveTo>
                  <a:cubicBezTo>
                    <a:pt x="28" y="156"/>
                    <a:pt x="28" y="156"/>
                    <a:pt x="28" y="156"/>
                  </a:cubicBezTo>
                  <a:cubicBezTo>
                    <a:pt x="25" y="156"/>
                    <a:pt x="23" y="154"/>
                    <a:pt x="23" y="151"/>
                  </a:cubicBezTo>
                  <a:cubicBezTo>
                    <a:pt x="23" y="148"/>
                    <a:pt x="25" y="146"/>
                    <a:pt x="28" y="146"/>
                  </a:cubicBezTo>
                  <a:cubicBezTo>
                    <a:pt x="115" y="146"/>
                    <a:pt x="115" y="146"/>
                    <a:pt x="115" y="146"/>
                  </a:cubicBezTo>
                  <a:cubicBezTo>
                    <a:pt x="118" y="146"/>
                    <a:pt x="120" y="148"/>
                    <a:pt x="120" y="151"/>
                  </a:cubicBezTo>
                  <a:cubicBezTo>
                    <a:pt x="120" y="154"/>
                    <a:pt x="118" y="156"/>
                    <a:pt x="115" y="156"/>
                  </a:cubicBezTo>
                  <a:close/>
                  <a:moveTo>
                    <a:pt x="115" y="123"/>
                  </a:moveTo>
                  <a:cubicBezTo>
                    <a:pt x="28" y="123"/>
                    <a:pt x="28" y="123"/>
                    <a:pt x="28" y="123"/>
                  </a:cubicBezTo>
                  <a:cubicBezTo>
                    <a:pt x="25" y="123"/>
                    <a:pt x="23" y="121"/>
                    <a:pt x="23" y="118"/>
                  </a:cubicBezTo>
                  <a:cubicBezTo>
                    <a:pt x="23" y="115"/>
                    <a:pt x="25" y="113"/>
                    <a:pt x="28" y="113"/>
                  </a:cubicBezTo>
                  <a:cubicBezTo>
                    <a:pt x="115" y="113"/>
                    <a:pt x="115" y="113"/>
                    <a:pt x="115" y="113"/>
                  </a:cubicBezTo>
                  <a:cubicBezTo>
                    <a:pt x="118" y="113"/>
                    <a:pt x="120" y="115"/>
                    <a:pt x="120" y="118"/>
                  </a:cubicBezTo>
                  <a:cubicBezTo>
                    <a:pt x="120" y="121"/>
                    <a:pt x="118" y="123"/>
                    <a:pt x="115" y="1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240467" y="3637224"/>
            <a:ext cx="1239712" cy="1303613"/>
            <a:chOff x="5240467" y="3637224"/>
            <a:chExt cx="1239712" cy="1303613"/>
          </a:xfrm>
        </p:grpSpPr>
        <p:sp>
          <p:nvSpPr>
            <p:cNvPr id="25" name="Oval 7"/>
            <p:cNvSpPr>
              <a:spLocks noChangeArrowheads="1"/>
            </p:cNvSpPr>
            <p:nvPr/>
          </p:nvSpPr>
          <p:spPr bwMode="auto">
            <a:xfrm>
              <a:off x="5240467" y="3637224"/>
              <a:ext cx="1239712" cy="1303613"/>
            </a:xfrm>
            <a:prstGeom prst="ellipse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6" name="Freeform 253"/>
            <p:cNvSpPr>
              <a:spLocks noEditPoints="1"/>
            </p:cNvSpPr>
            <p:nvPr/>
          </p:nvSpPr>
          <p:spPr bwMode="auto">
            <a:xfrm>
              <a:off x="5517739" y="3838479"/>
              <a:ext cx="385594" cy="442393"/>
            </a:xfrm>
            <a:custGeom>
              <a:avLst/>
              <a:gdLst>
                <a:gd name="T0" fmla="*/ 100 w 201"/>
                <a:gd name="T1" fmla="*/ 176 h 231"/>
                <a:gd name="T2" fmla="*/ 201 w 201"/>
                <a:gd name="T3" fmla="*/ 109 h 231"/>
                <a:gd name="T4" fmla="*/ 201 w 201"/>
                <a:gd name="T5" fmla="*/ 229 h 231"/>
                <a:gd name="T6" fmla="*/ 142 w 201"/>
                <a:gd name="T7" fmla="*/ 185 h 231"/>
                <a:gd name="T8" fmla="*/ 135 w 201"/>
                <a:gd name="T9" fmla="*/ 194 h 231"/>
                <a:gd name="T10" fmla="*/ 185 w 201"/>
                <a:gd name="T11" fmla="*/ 231 h 231"/>
                <a:gd name="T12" fmla="*/ 16 w 201"/>
                <a:gd name="T13" fmla="*/ 231 h 231"/>
                <a:gd name="T14" fmla="*/ 66 w 201"/>
                <a:gd name="T15" fmla="*/ 195 h 231"/>
                <a:gd name="T16" fmla="*/ 59 w 201"/>
                <a:gd name="T17" fmla="*/ 185 h 231"/>
                <a:gd name="T18" fmla="*/ 0 w 201"/>
                <a:gd name="T19" fmla="*/ 229 h 231"/>
                <a:gd name="T20" fmla="*/ 0 w 201"/>
                <a:gd name="T21" fmla="*/ 110 h 231"/>
                <a:gd name="T22" fmla="*/ 100 w 201"/>
                <a:gd name="T23" fmla="*/ 176 h 231"/>
                <a:gd name="T24" fmla="*/ 187 w 201"/>
                <a:gd name="T25" fmla="*/ 73 h 231"/>
                <a:gd name="T26" fmla="*/ 161 w 201"/>
                <a:gd name="T27" fmla="*/ 50 h 231"/>
                <a:gd name="T28" fmla="*/ 154 w 201"/>
                <a:gd name="T29" fmla="*/ 16 h 231"/>
                <a:gd name="T30" fmla="*/ 130 w 201"/>
                <a:gd name="T31" fmla="*/ 22 h 231"/>
                <a:gd name="T32" fmla="*/ 115 w 201"/>
                <a:gd name="T33" fmla="*/ 7 h 231"/>
                <a:gd name="T34" fmla="*/ 86 w 201"/>
                <a:gd name="T35" fmla="*/ 7 h 231"/>
                <a:gd name="T36" fmla="*/ 51 w 201"/>
                <a:gd name="T37" fmla="*/ 39 h 231"/>
                <a:gd name="T38" fmla="*/ 13 w 201"/>
                <a:gd name="T39" fmla="*/ 48 h 231"/>
                <a:gd name="T40" fmla="*/ 18 w 201"/>
                <a:gd name="T41" fmla="*/ 69 h 231"/>
                <a:gd name="T42" fmla="*/ 14 w 201"/>
                <a:gd name="T43" fmla="*/ 73 h 231"/>
                <a:gd name="T44" fmla="*/ 0 w 201"/>
                <a:gd name="T45" fmla="*/ 95 h 231"/>
                <a:gd name="T46" fmla="*/ 0 w 201"/>
                <a:gd name="T47" fmla="*/ 96 h 231"/>
                <a:gd name="T48" fmla="*/ 42 w 201"/>
                <a:gd name="T49" fmla="*/ 124 h 231"/>
                <a:gd name="T50" fmla="*/ 27 w 201"/>
                <a:gd name="T51" fmla="*/ 56 h 231"/>
                <a:gd name="T52" fmla="*/ 145 w 201"/>
                <a:gd name="T53" fmla="*/ 30 h 231"/>
                <a:gd name="T54" fmla="*/ 165 w 201"/>
                <a:gd name="T55" fmla="*/ 119 h 231"/>
                <a:gd name="T56" fmla="*/ 201 w 201"/>
                <a:gd name="T57" fmla="*/ 95 h 231"/>
                <a:gd name="T58" fmla="*/ 201 w 201"/>
                <a:gd name="T59" fmla="*/ 95 h 231"/>
                <a:gd name="T60" fmla="*/ 187 w 201"/>
                <a:gd name="T61" fmla="*/ 73 h 231"/>
                <a:gd name="T62" fmla="*/ 51 w 201"/>
                <a:gd name="T63" fmla="*/ 113 h 231"/>
                <a:gd name="T64" fmla="*/ 54 w 201"/>
                <a:gd name="T65" fmla="*/ 124 h 231"/>
                <a:gd name="T66" fmla="*/ 150 w 201"/>
                <a:gd name="T67" fmla="*/ 103 h 231"/>
                <a:gd name="T68" fmla="*/ 147 w 201"/>
                <a:gd name="T69" fmla="*/ 92 h 231"/>
                <a:gd name="T70" fmla="*/ 51 w 201"/>
                <a:gd name="T71" fmla="*/ 113 h 231"/>
                <a:gd name="T72" fmla="*/ 142 w 201"/>
                <a:gd name="T73" fmla="*/ 70 h 231"/>
                <a:gd name="T74" fmla="*/ 46 w 201"/>
                <a:gd name="T75" fmla="*/ 91 h 231"/>
                <a:gd name="T76" fmla="*/ 49 w 201"/>
                <a:gd name="T77" fmla="*/ 102 h 231"/>
                <a:gd name="T78" fmla="*/ 145 w 201"/>
                <a:gd name="T79" fmla="*/ 81 h 231"/>
                <a:gd name="T80" fmla="*/ 142 w 201"/>
                <a:gd name="T81" fmla="*/ 70 h 231"/>
                <a:gd name="T82" fmla="*/ 137 w 201"/>
                <a:gd name="T83" fmla="*/ 47 h 231"/>
                <a:gd name="T84" fmla="*/ 41 w 201"/>
                <a:gd name="T85" fmla="*/ 68 h 231"/>
                <a:gd name="T86" fmla="*/ 43 w 201"/>
                <a:gd name="T87" fmla="*/ 79 h 231"/>
                <a:gd name="T88" fmla="*/ 140 w 201"/>
                <a:gd name="T89" fmla="*/ 58 h 231"/>
                <a:gd name="T90" fmla="*/ 137 w 201"/>
                <a:gd name="T91" fmla="*/ 4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1" h="231">
                  <a:moveTo>
                    <a:pt x="100" y="176"/>
                  </a:moveTo>
                  <a:cubicBezTo>
                    <a:pt x="201" y="109"/>
                    <a:pt x="201" y="109"/>
                    <a:pt x="201" y="109"/>
                  </a:cubicBezTo>
                  <a:cubicBezTo>
                    <a:pt x="201" y="141"/>
                    <a:pt x="201" y="216"/>
                    <a:pt x="201" y="229"/>
                  </a:cubicBezTo>
                  <a:cubicBezTo>
                    <a:pt x="142" y="185"/>
                    <a:pt x="142" y="185"/>
                    <a:pt x="142" y="185"/>
                  </a:cubicBezTo>
                  <a:cubicBezTo>
                    <a:pt x="135" y="194"/>
                    <a:pt x="135" y="194"/>
                    <a:pt x="135" y="194"/>
                  </a:cubicBezTo>
                  <a:cubicBezTo>
                    <a:pt x="185" y="231"/>
                    <a:pt x="185" y="231"/>
                    <a:pt x="185" y="231"/>
                  </a:cubicBezTo>
                  <a:cubicBezTo>
                    <a:pt x="16" y="231"/>
                    <a:pt x="16" y="231"/>
                    <a:pt x="16" y="231"/>
                  </a:cubicBezTo>
                  <a:cubicBezTo>
                    <a:pt x="66" y="195"/>
                    <a:pt x="66" y="195"/>
                    <a:pt x="66" y="195"/>
                  </a:cubicBezTo>
                  <a:cubicBezTo>
                    <a:pt x="59" y="185"/>
                    <a:pt x="59" y="185"/>
                    <a:pt x="59" y="185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0" y="216"/>
                    <a:pt x="0" y="141"/>
                    <a:pt x="0" y="110"/>
                  </a:cubicBezTo>
                  <a:lnTo>
                    <a:pt x="100" y="176"/>
                  </a:lnTo>
                  <a:close/>
                  <a:moveTo>
                    <a:pt x="187" y="73"/>
                  </a:moveTo>
                  <a:cubicBezTo>
                    <a:pt x="161" y="50"/>
                    <a:pt x="161" y="50"/>
                    <a:pt x="161" y="50"/>
                  </a:cubicBezTo>
                  <a:cubicBezTo>
                    <a:pt x="154" y="16"/>
                    <a:pt x="154" y="16"/>
                    <a:pt x="154" y="16"/>
                  </a:cubicBezTo>
                  <a:cubicBezTo>
                    <a:pt x="130" y="22"/>
                    <a:pt x="130" y="22"/>
                    <a:pt x="130" y="22"/>
                  </a:cubicBezTo>
                  <a:cubicBezTo>
                    <a:pt x="115" y="7"/>
                    <a:pt x="115" y="7"/>
                    <a:pt x="115" y="7"/>
                  </a:cubicBezTo>
                  <a:cubicBezTo>
                    <a:pt x="107" y="0"/>
                    <a:pt x="94" y="0"/>
                    <a:pt x="86" y="7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4" y="73"/>
                    <a:pt x="14" y="73"/>
                    <a:pt x="14" y="73"/>
                  </a:cubicBezTo>
                  <a:cubicBezTo>
                    <a:pt x="6" y="80"/>
                    <a:pt x="0" y="86"/>
                    <a:pt x="0" y="95"/>
                  </a:cubicBezTo>
                  <a:cubicBezTo>
                    <a:pt x="0" y="95"/>
                    <a:pt x="0" y="95"/>
                    <a:pt x="0" y="96"/>
                  </a:cubicBezTo>
                  <a:cubicBezTo>
                    <a:pt x="42" y="124"/>
                    <a:pt x="42" y="124"/>
                    <a:pt x="42" y="124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145" y="30"/>
                    <a:pt x="145" y="30"/>
                    <a:pt x="145" y="30"/>
                  </a:cubicBezTo>
                  <a:cubicBezTo>
                    <a:pt x="165" y="119"/>
                    <a:pt x="165" y="119"/>
                    <a:pt x="165" y="119"/>
                  </a:cubicBezTo>
                  <a:cubicBezTo>
                    <a:pt x="201" y="95"/>
                    <a:pt x="201" y="95"/>
                    <a:pt x="201" y="95"/>
                  </a:cubicBezTo>
                  <a:cubicBezTo>
                    <a:pt x="201" y="95"/>
                    <a:pt x="201" y="95"/>
                    <a:pt x="201" y="95"/>
                  </a:cubicBezTo>
                  <a:cubicBezTo>
                    <a:pt x="201" y="85"/>
                    <a:pt x="195" y="80"/>
                    <a:pt x="187" y="73"/>
                  </a:cubicBezTo>
                  <a:close/>
                  <a:moveTo>
                    <a:pt x="51" y="113"/>
                  </a:moveTo>
                  <a:cubicBezTo>
                    <a:pt x="54" y="124"/>
                    <a:pt x="54" y="124"/>
                    <a:pt x="54" y="124"/>
                  </a:cubicBezTo>
                  <a:cubicBezTo>
                    <a:pt x="150" y="103"/>
                    <a:pt x="150" y="103"/>
                    <a:pt x="150" y="103"/>
                  </a:cubicBezTo>
                  <a:cubicBezTo>
                    <a:pt x="147" y="92"/>
                    <a:pt x="147" y="92"/>
                    <a:pt x="147" y="92"/>
                  </a:cubicBezTo>
                  <a:lnTo>
                    <a:pt x="51" y="113"/>
                  </a:lnTo>
                  <a:close/>
                  <a:moveTo>
                    <a:pt x="142" y="70"/>
                  </a:moveTo>
                  <a:cubicBezTo>
                    <a:pt x="46" y="91"/>
                    <a:pt x="46" y="91"/>
                    <a:pt x="46" y="91"/>
                  </a:cubicBezTo>
                  <a:cubicBezTo>
                    <a:pt x="49" y="102"/>
                    <a:pt x="49" y="102"/>
                    <a:pt x="49" y="102"/>
                  </a:cubicBezTo>
                  <a:cubicBezTo>
                    <a:pt x="145" y="81"/>
                    <a:pt x="145" y="81"/>
                    <a:pt x="145" y="81"/>
                  </a:cubicBezTo>
                  <a:lnTo>
                    <a:pt x="142" y="70"/>
                  </a:lnTo>
                  <a:close/>
                  <a:moveTo>
                    <a:pt x="137" y="47"/>
                  </a:moveTo>
                  <a:cubicBezTo>
                    <a:pt x="41" y="68"/>
                    <a:pt x="41" y="68"/>
                    <a:pt x="41" y="68"/>
                  </a:cubicBezTo>
                  <a:cubicBezTo>
                    <a:pt x="43" y="79"/>
                    <a:pt x="43" y="79"/>
                    <a:pt x="43" y="79"/>
                  </a:cubicBezTo>
                  <a:cubicBezTo>
                    <a:pt x="140" y="58"/>
                    <a:pt x="140" y="58"/>
                    <a:pt x="140" y="58"/>
                  </a:cubicBezTo>
                  <a:lnTo>
                    <a:pt x="137" y="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495300" dist="5715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212692" y="1755179"/>
            <a:ext cx="1596335" cy="1675082"/>
            <a:chOff x="4212692" y="1755179"/>
            <a:chExt cx="1596335" cy="1675082"/>
          </a:xfrm>
        </p:grpSpPr>
        <p:sp>
          <p:nvSpPr>
            <p:cNvPr id="28" name="Oval 10"/>
            <p:cNvSpPr>
              <a:spLocks noChangeArrowheads="1"/>
            </p:cNvSpPr>
            <p:nvPr/>
          </p:nvSpPr>
          <p:spPr bwMode="auto">
            <a:xfrm>
              <a:off x="4212692" y="1755179"/>
              <a:ext cx="1596335" cy="1675082"/>
            </a:xfrm>
            <a:prstGeom prst="ellipse">
              <a:avLst/>
            </a:prstGeom>
            <a:gradFill>
              <a:gsLst>
                <a:gs pos="0">
                  <a:srgbClr val="E4E4E4"/>
                </a:gs>
                <a:gs pos="100000">
                  <a:schemeClr val="bg1"/>
                </a:gs>
              </a:gsLst>
              <a:lin ang="2700000" scaled="0"/>
            </a:gradFill>
            <a:ln w="19050">
              <a:noFill/>
            </a:ln>
            <a:effectLst>
              <a:outerShdw blurRad="177800" dist="114300" dir="2700000" sx="101000" sy="101000" algn="tl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b="1">
                <a:ln w="3175">
                  <a:noFill/>
                </a:ln>
                <a:solidFill>
                  <a:schemeClr val="accent5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" name="TextBox 23"/>
            <p:cNvSpPr txBox="1"/>
            <p:nvPr/>
          </p:nvSpPr>
          <p:spPr>
            <a:xfrm>
              <a:off x="4584233" y="1862763"/>
              <a:ext cx="7040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cs typeface="+mn-ea"/>
                  <a:sym typeface="+mn-lt"/>
                </a:rPr>
                <a:t>01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65000"/>
                  </a:sys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文本框 45"/>
            <p:cNvSpPr txBox="1"/>
            <p:nvPr/>
          </p:nvSpPr>
          <p:spPr>
            <a:xfrm>
              <a:off x="4426632" y="2514887"/>
              <a:ext cx="101897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诚信</a:t>
              </a:r>
              <a:endParaRPr lang="zh-CN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068739" y="1630488"/>
            <a:ext cx="1132384" cy="1188158"/>
            <a:chOff x="6926556" y="1536576"/>
            <a:chExt cx="1132384" cy="1188158"/>
          </a:xfrm>
        </p:grpSpPr>
        <p:sp>
          <p:nvSpPr>
            <p:cNvPr id="33" name="Oval 6"/>
            <p:cNvSpPr>
              <a:spLocks noChangeArrowheads="1"/>
            </p:cNvSpPr>
            <p:nvPr/>
          </p:nvSpPr>
          <p:spPr bwMode="auto">
            <a:xfrm>
              <a:off x="6926556" y="1536576"/>
              <a:ext cx="1132384" cy="1188158"/>
            </a:xfrm>
            <a:prstGeom prst="ellipse">
              <a:avLst/>
            </a:prstGeom>
            <a:gradFill>
              <a:gsLst>
                <a:gs pos="0">
                  <a:srgbClr val="E4E4E4"/>
                </a:gs>
                <a:gs pos="100000">
                  <a:schemeClr val="bg1"/>
                </a:gs>
              </a:gsLst>
              <a:lin ang="2700000" scaled="0"/>
            </a:gradFill>
            <a:ln w="19050">
              <a:noFill/>
            </a:ln>
            <a:effectLst>
              <a:outerShdw blurRad="177800" dist="114300" dir="2700000" sx="101000" sy="101000" algn="tl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b="1">
                <a:ln w="3175">
                  <a:noFill/>
                </a:ln>
                <a:solidFill>
                  <a:srgbClr val="325682"/>
                </a:solidFill>
                <a:cs typeface="+mn-ea"/>
                <a:sym typeface="+mn-lt"/>
              </a:endParaRPr>
            </a:p>
          </p:txBody>
        </p:sp>
        <p:sp>
          <p:nvSpPr>
            <p:cNvPr id="34" name="TextBox 27"/>
            <p:cNvSpPr txBox="1"/>
            <p:nvPr/>
          </p:nvSpPr>
          <p:spPr>
            <a:xfrm>
              <a:off x="7058458" y="1591291"/>
              <a:ext cx="842142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cs typeface="+mn-ea"/>
                  <a:sym typeface="+mn-lt"/>
                </a:rPr>
                <a:t>02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65000"/>
                  </a:sys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5" name="文本框 46"/>
            <p:cNvSpPr txBox="1"/>
            <p:nvPr/>
          </p:nvSpPr>
          <p:spPr>
            <a:xfrm>
              <a:off x="6988947" y="2122866"/>
              <a:ext cx="1018971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高效</a:t>
              </a:r>
              <a:endParaRPr lang="zh-CN" altLang="en-US" sz="24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9110744" y="1789847"/>
            <a:ext cx="1162025" cy="1185434"/>
            <a:chOff x="9110744" y="1789847"/>
            <a:chExt cx="1162025" cy="1185434"/>
          </a:xfrm>
        </p:grpSpPr>
        <p:sp>
          <p:nvSpPr>
            <p:cNvPr id="37" name="Oval 8"/>
            <p:cNvSpPr>
              <a:spLocks noChangeArrowheads="1"/>
            </p:cNvSpPr>
            <p:nvPr/>
          </p:nvSpPr>
          <p:spPr bwMode="auto">
            <a:xfrm>
              <a:off x="9110744" y="1797975"/>
              <a:ext cx="1122040" cy="1177306"/>
            </a:xfrm>
            <a:prstGeom prst="ellipse">
              <a:avLst/>
            </a:prstGeom>
            <a:gradFill flip="none" rotWithShape="1">
              <a:gsLst>
                <a:gs pos="29000">
                  <a:sysClr val="windowText" lastClr="000000"/>
                </a:gs>
                <a:gs pos="100000">
                  <a:sysClr val="window" lastClr="FFFFFF">
                    <a:lumMod val="50000"/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38100"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Oval 8"/>
            <p:cNvSpPr>
              <a:spLocks noChangeArrowheads="1"/>
            </p:cNvSpPr>
            <p:nvPr/>
          </p:nvSpPr>
          <p:spPr bwMode="auto">
            <a:xfrm>
              <a:off x="9279682" y="1789847"/>
              <a:ext cx="982101" cy="1030474"/>
            </a:xfrm>
            <a:prstGeom prst="ellipse">
              <a:avLst/>
            </a:prstGeom>
            <a:gradFill>
              <a:gsLst>
                <a:gs pos="0">
                  <a:srgbClr val="E4E4E4"/>
                </a:gs>
                <a:gs pos="100000">
                  <a:schemeClr val="bg1"/>
                </a:gs>
              </a:gsLst>
              <a:lin ang="2700000" scaled="0"/>
            </a:gradFill>
            <a:ln w="19050">
              <a:noFill/>
            </a:ln>
            <a:effectLst>
              <a:outerShdw blurRad="177800" dist="114300" dir="2700000" sx="101000" sy="101000" algn="tl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b="1">
                <a:ln w="3175">
                  <a:noFill/>
                </a:ln>
                <a:solidFill>
                  <a:srgbClr val="325682"/>
                </a:solidFill>
                <a:cs typeface="+mn-ea"/>
                <a:sym typeface="+mn-lt"/>
              </a:endParaRPr>
            </a:p>
          </p:txBody>
        </p:sp>
        <p:sp>
          <p:nvSpPr>
            <p:cNvPr id="39" name="TextBox 32"/>
            <p:cNvSpPr txBox="1"/>
            <p:nvPr/>
          </p:nvSpPr>
          <p:spPr>
            <a:xfrm>
              <a:off x="9472610" y="1802066"/>
              <a:ext cx="59436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cs typeface="+mn-ea"/>
                  <a:sym typeface="+mn-lt"/>
                </a:rPr>
                <a:t>03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65000"/>
                  </a:sys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0" name="文本框 47"/>
            <p:cNvSpPr txBox="1"/>
            <p:nvPr/>
          </p:nvSpPr>
          <p:spPr>
            <a:xfrm>
              <a:off x="9253798" y="2216912"/>
              <a:ext cx="1018971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品质</a:t>
              </a:r>
              <a:endParaRPr lang="zh-CN" altLang="en-US" sz="24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8311001" y="3742432"/>
            <a:ext cx="1596335" cy="1675082"/>
            <a:chOff x="8311001" y="3742432"/>
            <a:chExt cx="1596335" cy="1675082"/>
          </a:xfrm>
        </p:grpSpPr>
        <p:sp>
          <p:nvSpPr>
            <p:cNvPr id="42" name="Oval 9"/>
            <p:cNvSpPr>
              <a:spLocks noChangeArrowheads="1"/>
            </p:cNvSpPr>
            <p:nvPr/>
          </p:nvSpPr>
          <p:spPr bwMode="auto">
            <a:xfrm>
              <a:off x="8311001" y="3742432"/>
              <a:ext cx="1596335" cy="1675082"/>
            </a:xfrm>
            <a:prstGeom prst="ellipse">
              <a:avLst/>
            </a:prstGeom>
            <a:gradFill>
              <a:gsLst>
                <a:gs pos="0">
                  <a:srgbClr val="E4E4E4"/>
                </a:gs>
                <a:gs pos="100000">
                  <a:schemeClr val="bg1"/>
                </a:gs>
              </a:gsLst>
              <a:lin ang="2700000" scaled="0"/>
            </a:gradFill>
            <a:ln w="19050">
              <a:noFill/>
            </a:ln>
            <a:effectLst>
              <a:outerShdw blurRad="177800" dist="114300" dir="2700000" sx="101000" sy="101000" algn="tl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b="1">
                <a:ln w="3175">
                  <a:noFill/>
                </a:ln>
                <a:solidFill>
                  <a:srgbClr val="325682"/>
                </a:solidFill>
                <a:cs typeface="+mn-ea"/>
                <a:sym typeface="+mn-lt"/>
              </a:endParaRPr>
            </a:p>
          </p:txBody>
        </p:sp>
        <p:sp>
          <p:nvSpPr>
            <p:cNvPr id="43" name="TextBox 36"/>
            <p:cNvSpPr txBox="1"/>
            <p:nvPr/>
          </p:nvSpPr>
          <p:spPr>
            <a:xfrm>
              <a:off x="8756723" y="3824968"/>
              <a:ext cx="7040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cs typeface="+mn-ea"/>
                  <a:sym typeface="+mn-lt"/>
                </a:rPr>
                <a:t>04</a:t>
              </a:r>
              <a:endPara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65000"/>
                  </a:sys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4" name="文本框 48"/>
            <p:cNvSpPr txBox="1"/>
            <p:nvPr/>
          </p:nvSpPr>
          <p:spPr>
            <a:xfrm>
              <a:off x="8599165" y="4480815"/>
              <a:ext cx="101897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创新</a:t>
              </a:r>
              <a:endParaRPr lang="zh-CN" altLang="en-US" sz="28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751024" y="4113900"/>
            <a:ext cx="1286253" cy="1303613"/>
            <a:chOff x="5751024" y="4113900"/>
            <a:chExt cx="1286253" cy="1303613"/>
          </a:xfrm>
        </p:grpSpPr>
        <p:sp>
          <p:nvSpPr>
            <p:cNvPr id="46" name="Oval 7"/>
            <p:cNvSpPr>
              <a:spLocks noChangeArrowheads="1"/>
            </p:cNvSpPr>
            <p:nvPr/>
          </p:nvSpPr>
          <p:spPr bwMode="auto">
            <a:xfrm>
              <a:off x="5785917" y="4113900"/>
              <a:ext cx="1239712" cy="1303613"/>
            </a:xfrm>
            <a:prstGeom prst="ellipse">
              <a:avLst/>
            </a:prstGeom>
            <a:gradFill>
              <a:gsLst>
                <a:gs pos="0">
                  <a:srgbClr val="E4E4E4"/>
                </a:gs>
                <a:gs pos="100000">
                  <a:schemeClr val="bg1"/>
                </a:gs>
              </a:gsLst>
              <a:lin ang="2700000" scaled="0"/>
            </a:gradFill>
            <a:ln w="19050">
              <a:noFill/>
            </a:ln>
            <a:effectLst>
              <a:outerShdw blurRad="177800" dist="114300" dir="2700000" sx="101000" sy="101000" algn="tl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b="1">
                <a:ln w="3175">
                  <a:noFill/>
                </a:ln>
                <a:solidFill>
                  <a:srgbClr val="325682"/>
                </a:solidFill>
                <a:cs typeface="+mn-ea"/>
                <a:sym typeface="+mn-lt"/>
              </a:endParaRPr>
            </a:p>
          </p:txBody>
        </p:sp>
        <p:sp>
          <p:nvSpPr>
            <p:cNvPr id="47" name="TextBox 40"/>
            <p:cNvSpPr txBox="1"/>
            <p:nvPr/>
          </p:nvSpPr>
          <p:spPr>
            <a:xfrm>
              <a:off x="6070839" y="4113973"/>
              <a:ext cx="646430" cy="645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65000"/>
                    </a:sysClr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cs typeface="+mn-ea"/>
                  <a:sym typeface="+mn-lt"/>
                </a:rPr>
                <a:t>05</a:t>
              </a:r>
              <a:endParaRPr kumimoji="0" lang="en-US" altLang="zh-CN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>
                    <a:lumMod val="65000"/>
                  </a:sys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8" name="文本框 49"/>
            <p:cNvSpPr txBox="1"/>
            <p:nvPr/>
          </p:nvSpPr>
          <p:spPr>
            <a:xfrm>
              <a:off x="5751024" y="4695273"/>
              <a:ext cx="1286253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accent5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人性化</a:t>
              </a:r>
              <a:endParaRPr lang="zh-CN" altLang="en-US" sz="24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49" name="文本框 53"/>
          <p:cNvSpPr txBox="1"/>
          <p:nvPr/>
        </p:nvSpPr>
        <p:spPr>
          <a:xfrm>
            <a:off x="1266173" y="4325941"/>
            <a:ext cx="2022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我们的目标</a:t>
            </a:r>
            <a:endParaRPr lang="zh-CN" altLang="zh-CN" b="1" dirty="0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1174760" y="3430261"/>
            <a:ext cx="3193582" cy="2879060"/>
            <a:chOff x="1174760" y="3430261"/>
            <a:chExt cx="3193582" cy="2879060"/>
          </a:xfrm>
        </p:grpSpPr>
        <p:sp>
          <p:nvSpPr>
            <p:cNvPr id="51" name="矩形 50"/>
            <p:cNvSpPr/>
            <p:nvPr/>
          </p:nvSpPr>
          <p:spPr>
            <a:xfrm>
              <a:off x="1174760" y="4325941"/>
              <a:ext cx="179588" cy="198338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  <a:cs typeface="+mn-ea"/>
                <a:sym typeface="+mn-lt"/>
              </a:endParaRPr>
            </a:p>
          </p:txBody>
        </p:sp>
        <p:cxnSp>
          <p:nvCxnSpPr>
            <p:cNvPr id="52" name="直接连接符 51"/>
            <p:cNvCxnSpPr/>
            <p:nvPr/>
          </p:nvCxnSpPr>
          <p:spPr>
            <a:xfrm>
              <a:off x="1174760" y="3430261"/>
              <a:ext cx="0" cy="1104448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H="1">
              <a:off x="1174762" y="6300484"/>
              <a:ext cx="3193580" cy="8837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/>
        </p:nvGrpSpPr>
        <p:grpSpPr>
          <a:xfrm>
            <a:off x="1696824" y="3550644"/>
            <a:ext cx="795338" cy="646113"/>
            <a:chOff x="5691188" y="3092451"/>
            <a:chExt cx="795338" cy="646113"/>
          </a:xfrm>
          <a:solidFill>
            <a:schemeClr val="accent5">
              <a:lumMod val="50000"/>
            </a:schemeClr>
          </a:solidFill>
        </p:grpSpPr>
        <p:sp>
          <p:nvSpPr>
            <p:cNvPr id="55" name="Freeform 197"/>
            <p:cNvSpPr>
              <a:spLocks noEditPoints="1"/>
            </p:cNvSpPr>
            <p:nvPr/>
          </p:nvSpPr>
          <p:spPr bwMode="auto">
            <a:xfrm>
              <a:off x="5691188" y="3092451"/>
              <a:ext cx="795338" cy="646113"/>
            </a:xfrm>
            <a:custGeom>
              <a:avLst/>
              <a:gdLst>
                <a:gd name="T0" fmla="*/ 200 w 209"/>
                <a:gd name="T1" fmla="*/ 140 h 169"/>
                <a:gd name="T2" fmla="*/ 159 w 209"/>
                <a:gd name="T3" fmla="*/ 114 h 169"/>
                <a:gd name="T4" fmla="*/ 148 w 209"/>
                <a:gd name="T5" fmla="*/ 112 h 169"/>
                <a:gd name="T6" fmla="*/ 144 w 209"/>
                <a:gd name="T7" fmla="*/ 114 h 169"/>
                <a:gd name="T8" fmla="*/ 137 w 209"/>
                <a:gd name="T9" fmla="*/ 109 h 169"/>
                <a:gd name="T10" fmla="*/ 144 w 209"/>
                <a:gd name="T11" fmla="*/ 60 h 169"/>
                <a:gd name="T12" fmla="*/ 60 w 209"/>
                <a:gd name="T13" fmla="*/ 9 h 169"/>
                <a:gd name="T14" fmla="*/ 9 w 209"/>
                <a:gd name="T15" fmla="*/ 93 h 169"/>
                <a:gd name="T16" fmla="*/ 93 w 209"/>
                <a:gd name="T17" fmla="*/ 144 h 169"/>
                <a:gd name="T18" fmla="*/ 129 w 209"/>
                <a:gd name="T19" fmla="*/ 121 h 169"/>
                <a:gd name="T20" fmla="*/ 136 w 209"/>
                <a:gd name="T21" fmla="*/ 126 h 169"/>
                <a:gd name="T22" fmla="*/ 143 w 209"/>
                <a:gd name="T23" fmla="*/ 139 h 169"/>
                <a:gd name="T24" fmla="*/ 183 w 209"/>
                <a:gd name="T25" fmla="*/ 166 h 169"/>
                <a:gd name="T26" fmla="*/ 195 w 209"/>
                <a:gd name="T27" fmla="*/ 168 h 169"/>
                <a:gd name="T28" fmla="*/ 204 w 209"/>
                <a:gd name="T29" fmla="*/ 161 h 169"/>
                <a:gd name="T30" fmla="*/ 200 w 209"/>
                <a:gd name="T31" fmla="*/ 140 h 169"/>
                <a:gd name="T32" fmla="*/ 90 w 209"/>
                <a:gd name="T33" fmla="*/ 131 h 169"/>
                <a:gd name="T34" fmla="*/ 22 w 209"/>
                <a:gd name="T35" fmla="*/ 90 h 169"/>
                <a:gd name="T36" fmla="*/ 63 w 209"/>
                <a:gd name="T37" fmla="*/ 22 h 169"/>
                <a:gd name="T38" fmla="*/ 131 w 209"/>
                <a:gd name="T39" fmla="*/ 63 h 169"/>
                <a:gd name="T40" fmla="*/ 90 w 209"/>
                <a:gd name="T41" fmla="*/ 131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9" h="169">
                  <a:moveTo>
                    <a:pt x="200" y="140"/>
                  </a:moveTo>
                  <a:cubicBezTo>
                    <a:pt x="159" y="114"/>
                    <a:pt x="159" y="114"/>
                    <a:pt x="159" y="114"/>
                  </a:cubicBezTo>
                  <a:cubicBezTo>
                    <a:pt x="156" y="112"/>
                    <a:pt x="152" y="111"/>
                    <a:pt x="148" y="112"/>
                  </a:cubicBezTo>
                  <a:cubicBezTo>
                    <a:pt x="146" y="113"/>
                    <a:pt x="145" y="113"/>
                    <a:pt x="144" y="114"/>
                  </a:cubicBezTo>
                  <a:cubicBezTo>
                    <a:pt x="137" y="109"/>
                    <a:pt x="137" y="109"/>
                    <a:pt x="137" y="109"/>
                  </a:cubicBezTo>
                  <a:cubicBezTo>
                    <a:pt x="145" y="95"/>
                    <a:pt x="148" y="77"/>
                    <a:pt x="144" y="60"/>
                  </a:cubicBezTo>
                  <a:cubicBezTo>
                    <a:pt x="135" y="23"/>
                    <a:pt x="97" y="0"/>
                    <a:pt x="60" y="9"/>
                  </a:cubicBezTo>
                  <a:cubicBezTo>
                    <a:pt x="23" y="18"/>
                    <a:pt x="0" y="56"/>
                    <a:pt x="9" y="93"/>
                  </a:cubicBezTo>
                  <a:cubicBezTo>
                    <a:pt x="18" y="130"/>
                    <a:pt x="56" y="153"/>
                    <a:pt x="93" y="144"/>
                  </a:cubicBezTo>
                  <a:cubicBezTo>
                    <a:pt x="108" y="140"/>
                    <a:pt x="120" y="132"/>
                    <a:pt x="129" y="121"/>
                  </a:cubicBezTo>
                  <a:cubicBezTo>
                    <a:pt x="136" y="126"/>
                    <a:pt x="136" y="126"/>
                    <a:pt x="136" y="126"/>
                  </a:cubicBezTo>
                  <a:cubicBezTo>
                    <a:pt x="136" y="131"/>
                    <a:pt x="138" y="136"/>
                    <a:pt x="143" y="139"/>
                  </a:cubicBezTo>
                  <a:cubicBezTo>
                    <a:pt x="183" y="166"/>
                    <a:pt x="183" y="166"/>
                    <a:pt x="183" y="166"/>
                  </a:cubicBezTo>
                  <a:cubicBezTo>
                    <a:pt x="187" y="168"/>
                    <a:pt x="191" y="169"/>
                    <a:pt x="195" y="168"/>
                  </a:cubicBezTo>
                  <a:cubicBezTo>
                    <a:pt x="199" y="167"/>
                    <a:pt x="202" y="165"/>
                    <a:pt x="204" y="161"/>
                  </a:cubicBezTo>
                  <a:cubicBezTo>
                    <a:pt x="209" y="154"/>
                    <a:pt x="207" y="145"/>
                    <a:pt x="200" y="140"/>
                  </a:cubicBezTo>
                  <a:close/>
                  <a:moveTo>
                    <a:pt x="90" y="131"/>
                  </a:moveTo>
                  <a:cubicBezTo>
                    <a:pt x="60" y="139"/>
                    <a:pt x="29" y="120"/>
                    <a:pt x="22" y="90"/>
                  </a:cubicBezTo>
                  <a:cubicBezTo>
                    <a:pt x="14" y="59"/>
                    <a:pt x="33" y="29"/>
                    <a:pt x="63" y="22"/>
                  </a:cubicBezTo>
                  <a:cubicBezTo>
                    <a:pt x="94" y="14"/>
                    <a:pt x="124" y="33"/>
                    <a:pt x="131" y="63"/>
                  </a:cubicBezTo>
                  <a:cubicBezTo>
                    <a:pt x="139" y="93"/>
                    <a:pt x="120" y="124"/>
                    <a:pt x="90" y="1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Freeform 198"/>
            <p:cNvSpPr>
              <a:spLocks noEditPoints="1"/>
            </p:cNvSpPr>
            <p:nvPr/>
          </p:nvSpPr>
          <p:spPr bwMode="auto">
            <a:xfrm>
              <a:off x="5838826" y="3257551"/>
              <a:ext cx="285750" cy="233363"/>
            </a:xfrm>
            <a:custGeom>
              <a:avLst/>
              <a:gdLst>
                <a:gd name="T0" fmla="*/ 125 w 180"/>
                <a:gd name="T1" fmla="*/ 118 h 147"/>
                <a:gd name="T2" fmla="*/ 55 w 180"/>
                <a:gd name="T3" fmla="*/ 118 h 147"/>
                <a:gd name="T4" fmla="*/ 43 w 180"/>
                <a:gd name="T5" fmla="*/ 147 h 147"/>
                <a:gd name="T6" fmla="*/ 0 w 180"/>
                <a:gd name="T7" fmla="*/ 147 h 147"/>
                <a:gd name="T8" fmla="*/ 65 w 180"/>
                <a:gd name="T9" fmla="*/ 0 h 147"/>
                <a:gd name="T10" fmla="*/ 115 w 180"/>
                <a:gd name="T11" fmla="*/ 0 h 147"/>
                <a:gd name="T12" fmla="*/ 180 w 180"/>
                <a:gd name="T13" fmla="*/ 147 h 147"/>
                <a:gd name="T14" fmla="*/ 137 w 180"/>
                <a:gd name="T15" fmla="*/ 147 h 147"/>
                <a:gd name="T16" fmla="*/ 125 w 180"/>
                <a:gd name="T17" fmla="*/ 118 h 147"/>
                <a:gd name="T18" fmla="*/ 89 w 180"/>
                <a:gd name="T19" fmla="*/ 31 h 147"/>
                <a:gd name="T20" fmla="*/ 67 w 180"/>
                <a:gd name="T21" fmla="*/ 89 h 147"/>
                <a:gd name="T22" fmla="*/ 113 w 180"/>
                <a:gd name="T23" fmla="*/ 89 h 147"/>
                <a:gd name="T24" fmla="*/ 89 w 180"/>
                <a:gd name="T25" fmla="*/ 3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" h="147">
                  <a:moveTo>
                    <a:pt x="125" y="118"/>
                  </a:moveTo>
                  <a:lnTo>
                    <a:pt x="55" y="118"/>
                  </a:lnTo>
                  <a:lnTo>
                    <a:pt x="43" y="147"/>
                  </a:lnTo>
                  <a:lnTo>
                    <a:pt x="0" y="147"/>
                  </a:lnTo>
                  <a:lnTo>
                    <a:pt x="65" y="0"/>
                  </a:lnTo>
                  <a:lnTo>
                    <a:pt x="115" y="0"/>
                  </a:lnTo>
                  <a:lnTo>
                    <a:pt x="180" y="147"/>
                  </a:lnTo>
                  <a:lnTo>
                    <a:pt x="137" y="147"/>
                  </a:lnTo>
                  <a:lnTo>
                    <a:pt x="125" y="118"/>
                  </a:lnTo>
                  <a:close/>
                  <a:moveTo>
                    <a:pt x="89" y="31"/>
                  </a:moveTo>
                  <a:lnTo>
                    <a:pt x="67" y="89"/>
                  </a:lnTo>
                  <a:lnTo>
                    <a:pt x="113" y="89"/>
                  </a:lnTo>
                  <a:lnTo>
                    <a:pt x="89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7" name="文本框 51"/>
          <p:cNvSpPr txBox="1"/>
          <p:nvPr/>
        </p:nvSpPr>
        <p:spPr>
          <a:xfrm>
            <a:off x="1475295" y="4740520"/>
            <a:ext cx="4040158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我们以“满足客户需要，缔造行业精品”为质量方针，以“携手并进 </a:t>
            </a:r>
            <a:r>
              <a:rPr lang="en-US" altLang="zh-CN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迈向辉煌”为经营理念，建立了一支专业可靠的研发队伍，赢得了广大客户的信赖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,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金米多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集团目标打造中国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专业健康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产品行业的航母，从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服务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、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品牌、技术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、质量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全方位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一体化发展持续领导中国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健康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产品行业发展，让每个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家庭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都能喝上金米多集团的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干净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水，呼吸洁净的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空气吃上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安全的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食物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欢迎与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我们携手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共创健康美好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未来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sp>
        <p:nvSpPr>
          <p:cNvPr id="58" name="TextBox 11"/>
          <p:cNvSpPr txBox="1"/>
          <p:nvPr/>
        </p:nvSpPr>
        <p:spPr>
          <a:xfrm>
            <a:off x="1047115" y="690245"/>
            <a:ext cx="9850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经营理念</a:t>
            </a:r>
            <a:endParaRPr lang="zh-CN" altLang="en-US" sz="3200" b="1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9" name="PA_Flowchart: Decision 10"/>
          <p:cNvSpPr/>
          <p:nvPr>
            <p:custDataLst>
              <p:tags r:id="rId1"/>
            </p:custDataLst>
          </p:nvPr>
        </p:nvSpPr>
        <p:spPr>
          <a:xfrm>
            <a:off x="732790" y="829945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7" grpId="0"/>
      <p:bldP spid="58" grpId="0"/>
      <p:bldP spid="59" grpId="0" bldLvl="0" animBg="1"/>
      <p:bldP spid="59" grpId="1" bldLvl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20738916">
            <a:off x="4436635" y="1043071"/>
            <a:ext cx="2039494" cy="1437190"/>
          </a:xfrm>
          <a:prstGeom prst="rect">
            <a:avLst/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pic>
        <p:nvPicPr>
          <p:cNvPr id="1028" name="Picture 4" descr="C:\Users\Administrator\Desktop\图层 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4023">
            <a:off x="5021544" y="2231464"/>
            <a:ext cx="2034250" cy="152568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6" name="Picture 2" descr="C:\Users\Administrator\Desktop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6269">
            <a:off x="8786744" y="2567011"/>
            <a:ext cx="2272204" cy="1512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8" name="TextBox 11"/>
          <p:cNvSpPr txBox="1"/>
          <p:nvPr/>
        </p:nvSpPr>
        <p:spPr>
          <a:xfrm>
            <a:off x="1047115" y="690245"/>
            <a:ext cx="9850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团队风采</a:t>
            </a:r>
            <a:endParaRPr lang="zh-CN" altLang="en-US" sz="3200" b="1" dirty="0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9" name="PA_Flowchart: Decision 10"/>
          <p:cNvSpPr/>
          <p:nvPr>
            <p:custDataLst>
              <p:tags r:id="rId4"/>
            </p:custDataLst>
          </p:nvPr>
        </p:nvSpPr>
        <p:spPr>
          <a:xfrm>
            <a:off x="732790" y="829945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任意形状 85"/>
          <p:cNvSpPr/>
          <p:nvPr/>
        </p:nvSpPr>
        <p:spPr>
          <a:xfrm>
            <a:off x="5966680" y="5403839"/>
            <a:ext cx="1311488" cy="259835"/>
          </a:xfrm>
          <a:custGeom>
            <a:avLst/>
            <a:gdLst>
              <a:gd name="connsiteX0" fmla="*/ 0 w 1481629"/>
              <a:gd name="connsiteY0" fmla="*/ 27609 h 404928"/>
              <a:gd name="connsiteX1" fmla="*/ 9203 w 1481629"/>
              <a:gd name="connsiteY1" fmla="*/ 101232 h 404928"/>
              <a:gd name="connsiteX2" fmla="*/ 46013 w 1481629"/>
              <a:gd name="connsiteY2" fmla="*/ 174855 h 404928"/>
              <a:gd name="connsiteX3" fmla="*/ 73621 w 1481629"/>
              <a:gd name="connsiteY3" fmla="*/ 202464 h 404928"/>
              <a:gd name="connsiteX4" fmla="*/ 119635 w 1481629"/>
              <a:gd name="connsiteY4" fmla="*/ 239276 h 404928"/>
              <a:gd name="connsiteX5" fmla="*/ 202459 w 1481629"/>
              <a:gd name="connsiteY5" fmla="*/ 257682 h 404928"/>
              <a:gd name="connsiteX6" fmla="*/ 561363 w 1481629"/>
              <a:gd name="connsiteY6" fmla="*/ 211667 h 404928"/>
              <a:gd name="connsiteX7" fmla="*/ 598173 w 1481629"/>
              <a:gd name="connsiteY7" fmla="*/ 147247 h 404928"/>
              <a:gd name="connsiteX8" fmla="*/ 588971 w 1481629"/>
              <a:gd name="connsiteY8" fmla="*/ 27609 h 404928"/>
              <a:gd name="connsiteX9" fmla="*/ 552160 w 1481629"/>
              <a:gd name="connsiteY9" fmla="*/ 0 h 404928"/>
              <a:gd name="connsiteX10" fmla="*/ 450931 w 1481629"/>
              <a:gd name="connsiteY10" fmla="*/ 36812 h 404928"/>
              <a:gd name="connsiteX11" fmla="*/ 432525 w 1481629"/>
              <a:gd name="connsiteY11" fmla="*/ 64421 h 404928"/>
              <a:gd name="connsiteX12" fmla="*/ 404917 w 1481629"/>
              <a:gd name="connsiteY12" fmla="*/ 110435 h 404928"/>
              <a:gd name="connsiteX13" fmla="*/ 386512 w 1481629"/>
              <a:gd name="connsiteY13" fmla="*/ 211667 h 404928"/>
              <a:gd name="connsiteX14" fmla="*/ 404917 w 1481629"/>
              <a:gd name="connsiteY14" fmla="*/ 285290 h 404928"/>
              <a:gd name="connsiteX15" fmla="*/ 423323 w 1481629"/>
              <a:gd name="connsiteY15" fmla="*/ 303696 h 404928"/>
              <a:gd name="connsiteX16" fmla="*/ 662592 w 1481629"/>
              <a:gd name="connsiteY16" fmla="*/ 386522 h 404928"/>
              <a:gd name="connsiteX17" fmla="*/ 828240 w 1481629"/>
              <a:gd name="connsiteY17" fmla="*/ 404928 h 404928"/>
              <a:gd name="connsiteX18" fmla="*/ 1085915 w 1481629"/>
              <a:gd name="connsiteY18" fmla="*/ 395725 h 404928"/>
              <a:gd name="connsiteX19" fmla="*/ 1223955 w 1481629"/>
              <a:gd name="connsiteY19" fmla="*/ 358913 h 404928"/>
              <a:gd name="connsiteX20" fmla="*/ 1325184 w 1481629"/>
              <a:gd name="connsiteY20" fmla="*/ 349711 h 404928"/>
              <a:gd name="connsiteX21" fmla="*/ 1463224 w 1481629"/>
              <a:gd name="connsiteY21" fmla="*/ 285290 h 404928"/>
              <a:gd name="connsiteX22" fmla="*/ 1472427 w 1481629"/>
              <a:gd name="connsiteY22" fmla="*/ 257682 h 404928"/>
              <a:gd name="connsiteX23" fmla="*/ 1481629 w 1481629"/>
              <a:gd name="connsiteY23" fmla="*/ 239276 h 40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81629" h="404928">
                <a:moveTo>
                  <a:pt x="0" y="27609"/>
                </a:moveTo>
                <a:cubicBezTo>
                  <a:pt x="3068" y="52150"/>
                  <a:pt x="3642" y="77133"/>
                  <a:pt x="9203" y="101232"/>
                </a:cubicBezTo>
                <a:cubicBezTo>
                  <a:pt x="14601" y="124626"/>
                  <a:pt x="29903" y="155522"/>
                  <a:pt x="46013" y="174855"/>
                </a:cubicBezTo>
                <a:cubicBezTo>
                  <a:pt x="54345" y="184853"/>
                  <a:pt x="63827" y="193894"/>
                  <a:pt x="73621" y="202464"/>
                </a:cubicBezTo>
                <a:cubicBezTo>
                  <a:pt x="88403" y="215399"/>
                  <a:pt x="102465" y="229737"/>
                  <a:pt x="119635" y="239276"/>
                </a:cubicBezTo>
                <a:cubicBezTo>
                  <a:pt x="126946" y="243338"/>
                  <a:pt x="199292" y="257049"/>
                  <a:pt x="202459" y="257682"/>
                </a:cubicBezTo>
                <a:cubicBezTo>
                  <a:pt x="350312" y="252912"/>
                  <a:pt x="450183" y="289496"/>
                  <a:pt x="561363" y="211667"/>
                </a:cubicBezTo>
                <a:cubicBezTo>
                  <a:pt x="571368" y="204663"/>
                  <a:pt x="594679" y="154235"/>
                  <a:pt x="598173" y="147247"/>
                </a:cubicBezTo>
                <a:cubicBezTo>
                  <a:pt x="606346" y="98211"/>
                  <a:pt x="618129" y="76207"/>
                  <a:pt x="588971" y="27609"/>
                </a:cubicBezTo>
                <a:cubicBezTo>
                  <a:pt x="581080" y="14457"/>
                  <a:pt x="564430" y="9203"/>
                  <a:pt x="552160" y="0"/>
                </a:cubicBezTo>
                <a:cubicBezTo>
                  <a:pt x="518417" y="12271"/>
                  <a:pt x="482544" y="19789"/>
                  <a:pt x="450931" y="36812"/>
                </a:cubicBezTo>
                <a:cubicBezTo>
                  <a:pt x="441193" y="42056"/>
                  <a:pt x="438387" y="55042"/>
                  <a:pt x="432525" y="64421"/>
                </a:cubicBezTo>
                <a:cubicBezTo>
                  <a:pt x="423045" y="79589"/>
                  <a:pt x="414120" y="95097"/>
                  <a:pt x="404917" y="110435"/>
                </a:cubicBezTo>
                <a:cubicBezTo>
                  <a:pt x="402446" y="122794"/>
                  <a:pt x="385893" y="202997"/>
                  <a:pt x="386512" y="211667"/>
                </a:cubicBezTo>
                <a:cubicBezTo>
                  <a:pt x="388314" y="236899"/>
                  <a:pt x="395522" y="261803"/>
                  <a:pt x="404917" y="285290"/>
                </a:cubicBezTo>
                <a:cubicBezTo>
                  <a:pt x="408139" y="293346"/>
                  <a:pt x="415482" y="299982"/>
                  <a:pt x="423323" y="303696"/>
                </a:cubicBezTo>
                <a:cubicBezTo>
                  <a:pt x="508625" y="344103"/>
                  <a:pt x="573506" y="373324"/>
                  <a:pt x="662592" y="386522"/>
                </a:cubicBezTo>
                <a:cubicBezTo>
                  <a:pt x="717548" y="394664"/>
                  <a:pt x="773024" y="398793"/>
                  <a:pt x="828240" y="404928"/>
                </a:cubicBezTo>
                <a:cubicBezTo>
                  <a:pt x="914132" y="401860"/>
                  <a:pt x="1000544" y="405652"/>
                  <a:pt x="1085915" y="395725"/>
                </a:cubicBezTo>
                <a:cubicBezTo>
                  <a:pt x="1133218" y="390224"/>
                  <a:pt x="1177191" y="367906"/>
                  <a:pt x="1223955" y="358913"/>
                </a:cubicBezTo>
                <a:cubicBezTo>
                  <a:pt x="1257227" y="352514"/>
                  <a:pt x="1291441" y="352778"/>
                  <a:pt x="1325184" y="349711"/>
                </a:cubicBezTo>
                <a:cubicBezTo>
                  <a:pt x="1342275" y="342875"/>
                  <a:pt x="1438442" y="310073"/>
                  <a:pt x="1463224" y="285290"/>
                </a:cubicBezTo>
                <a:cubicBezTo>
                  <a:pt x="1470083" y="278431"/>
                  <a:pt x="1468824" y="266689"/>
                  <a:pt x="1472427" y="257682"/>
                </a:cubicBezTo>
                <a:cubicBezTo>
                  <a:pt x="1474974" y="251313"/>
                  <a:pt x="1478562" y="245411"/>
                  <a:pt x="1481629" y="239276"/>
                </a:cubicBezTo>
              </a:path>
            </a:pathLst>
          </a:custGeom>
          <a:ln>
            <a:solidFill>
              <a:srgbClr val="7F7F7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sp>
        <p:nvSpPr>
          <p:cNvPr id="4" name="任意形状 86"/>
          <p:cNvSpPr/>
          <p:nvPr/>
        </p:nvSpPr>
        <p:spPr>
          <a:xfrm>
            <a:off x="6976327" y="4155682"/>
            <a:ext cx="1277562" cy="1023726"/>
          </a:xfrm>
          <a:custGeom>
            <a:avLst/>
            <a:gdLst>
              <a:gd name="connsiteX0" fmla="*/ 0 w 1205550"/>
              <a:gd name="connsiteY0" fmla="*/ 0 h 1085942"/>
              <a:gd name="connsiteX1" fmla="*/ 165648 w 1205550"/>
              <a:gd name="connsiteY1" fmla="*/ 27609 h 1085942"/>
              <a:gd name="connsiteX2" fmla="*/ 211661 w 1205550"/>
              <a:gd name="connsiteY2" fmla="*/ 55218 h 1085942"/>
              <a:gd name="connsiteX3" fmla="*/ 294485 w 1205550"/>
              <a:gd name="connsiteY3" fmla="*/ 119638 h 1085942"/>
              <a:gd name="connsiteX4" fmla="*/ 368107 w 1205550"/>
              <a:gd name="connsiteY4" fmla="*/ 230073 h 1085942"/>
              <a:gd name="connsiteX5" fmla="*/ 395715 w 1205550"/>
              <a:gd name="connsiteY5" fmla="*/ 349710 h 1085942"/>
              <a:gd name="connsiteX6" fmla="*/ 368107 w 1205550"/>
              <a:gd name="connsiteY6" fmla="*/ 487754 h 1085942"/>
              <a:gd name="connsiteX7" fmla="*/ 349701 w 1205550"/>
              <a:gd name="connsiteY7" fmla="*/ 506160 h 1085942"/>
              <a:gd name="connsiteX8" fmla="*/ 322093 w 1205550"/>
              <a:gd name="connsiteY8" fmla="*/ 515363 h 1085942"/>
              <a:gd name="connsiteX9" fmla="*/ 294485 w 1205550"/>
              <a:gd name="connsiteY9" fmla="*/ 506160 h 1085942"/>
              <a:gd name="connsiteX10" fmla="*/ 257675 w 1205550"/>
              <a:gd name="connsiteY10" fmla="*/ 404928 h 1085942"/>
              <a:gd name="connsiteX11" fmla="*/ 266877 w 1205550"/>
              <a:gd name="connsiteY11" fmla="*/ 358913 h 1085942"/>
              <a:gd name="connsiteX12" fmla="*/ 377309 w 1205550"/>
              <a:gd name="connsiteY12" fmla="*/ 312899 h 1085942"/>
              <a:gd name="connsiteX13" fmla="*/ 450931 w 1205550"/>
              <a:gd name="connsiteY13" fmla="*/ 322102 h 1085942"/>
              <a:gd name="connsiteX14" fmla="*/ 736214 w 1205550"/>
              <a:gd name="connsiteY14" fmla="*/ 441739 h 1085942"/>
              <a:gd name="connsiteX15" fmla="*/ 1058307 w 1205550"/>
              <a:gd name="connsiteY15" fmla="*/ 662609 h 1085942"/>
              <a:gd name="connsiteX16" fmla="*/ 1122726 w 1205550"/>
              <a:gd name="connsiteY16" fmla="*/ 745435 h 1085942"/>
              <a:gd name="connsiteX17" fmla="*/ 1141131 w 1205550"/>
              <a:gd name="connsiteY17" fmla="*/ 791450 h 1085942"/>
              <a:gd name="connsiteX18" fmla="*/ 1187144 w 1205550"/>
              <a:gd name="connsiteY18" fmla="*/ 938696 h 1085942"/>
              <a:gd name="connsiteX19" fmla="*/ 1196347 w 1205550"/>
              <a:gd name="connsiteY19" fmla="*/ 984710 h 1085942"/>
              <a:gd name="connsiteX20" fmla="*/ 1205550 w 1205550"/>
              <a:gd name="connsiteY20" fmla="*/ 1021522 h 1085942"/>
              <a:gd name="connsiteX21" fmla="*/ 1196347 w 1205550"/>
              <a:gd name="connsiteY21" fmla="*/ 1085942 h 108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05550" h="1085942">
                <a:moveTo>
                  <a:pt x="0" y="0"/>
                </a:moveTo>
                <a:cubicBezTo>
                  <a:pt x="55216" y="9203"/>
                  <a:pt x="111483" y="13479"/>
                  <a:pt x="165648" y="27609"/>
                </a:cubicBezTo>
                <a:cubicBezTo>
                  <a:pt x="182956" y="32124"/>
                  <a:pt x="197106" y="44821"/>
                  <a:pt x="211661" y="55218"/>
                </a:cubicBezTo>
                <a:cubicBezTo>
                  <a:pt x="240122" y="75548"/>
                  <a:pt x="269754" y="94906"/>
                  <a:pt x="294485" y="119638"/>
                </a:cubicBezTo>
                <a:cubicBezTo>
                  <a:pt x="315061" y="140214"/>
                  <a:pt x="355156" y="194456"/>
                  <a:pt x="368107" y="230073"/>
                </a:cubicBezTo>
                <a:cubicBezTo>
                  <a:pt x="386207" y="279848"/>
                  <a:pt x="387378" y="299691"/>
                  <a:pt x="395715" y="349710"/>
                </a:cubicBezTo>
                <a:cubicBezTo>
                  <a:pt x="388615" y="434910"/>
                  <a:pt x="406097" y="440266"/>
                  <a:pt x="368107" y="487754"/>
                </a:cubicBezTo>
                <a:cubicBezTo>
                  <a:pt x="362687" y="494529"/>
                  <a:pt x="357141" y="501696"/>
                  <a:pt x="349701" y="506160"/>
                </a:cubicBezTo>
                <a:cubicBezTo>
                  <a:pt x="341383" y="511151"/>
                  <a:pt x="331296" y="512295"/>
                  <a:pt x="322093" y="515363"/>
                </a:cubicBezTo>
                <a:cubicBezTo>
                  <a:pt x="312890" y="512295"/>
                  <a:pt x="300305" y="513920"/>
                  <a:pt x="294485" y="506160"/>
                </a:cubicBezTo>
                <a:cubicBezTo>
                  <a:pt x="274115" y="478999"/>
                  <a:pt x="265927" y="437938"/>
                  <a:pt x="257675" y="404928"/>
                </a:cubicBezTo>
                <a:cubicBezTo>
                  <a:pt x="260742" y="389590"/>
                  <a:pt x="256485" y="370604"/>
                  <a:pt x="266877" y="358913"/>
                </a:cubicBezTo>
                <a:cubicBezTo>
                  <a:pt x="298196" y="323678"/>
                  <a:pt x="336568" y="321048"/>
                  <a:pt x="377309" y="312899"/>
                </a:cubicBezTo>
                <a:cubicBezTo>
                  <a:pt x="401850" y="315967"/>
                  <a:pt x="426788" y="316737"/>
                  <a:pt x="450931" y="322102"/>
                </a:cubicBezTo>
                <a:cubicBezTo>
                  <a:pt x="551343" y="344416"/>
                  <a:pt x="647615" y="393411"/>
                  <a:pt x="736214" y="441739"/>
                </a:cubicBezTo>
                <a:cubicBezTo>
                  <a:pt x="843760" y="500402"/>
                  <a:pt x="968568" y="572868"/>
                  <a:pt x="1058307" y="662609"/>
                </a:cubicBezTo>
                <a:cubicBezTo>
                  <a:pt x="1083039" y="687341"/>
                  <a:pt x="1103813" y="716014"/>
                  <a:pt x="1122726" y="745435"/>
                </a:cubicBezTo>
                <a:cubicBezTo>
                  <a:pt x="1131659" y="759331"/>
                  <a:pt x="1135575" y="775893"/>
                  <a:pt x="1141131" y="791450"/>
                </a:cubicBezTo>
                <a:cubicBezTo>
                  <a:pt x="1155691" y="832219"/>
                  <a:pt x="1176177" y="894826"/>
                  <a:pt x="1187144" y="938696"/>
                </a:cubicBezTo>
                <a:cubicBezTo>
                  <a:pt x="1190938" y="953871"/>
                  <a:pt x="1192954" y="969441"/>
                  <a:pt x="1196347" y="984710"/>
                </a:cubicBezTo>
                <a:cubicBezTo>
                  <a:pt x="1199091" y="997057"/>
                  <a:pt x="1202482" y="1009251"/>
                  <a:pt x="1205550" y="1021522"/>
                </a:cubicBezTo>
                <a:lnTo>
                  <a:pt x="1196347" y="1085942"/>
                </a:lnTo>
              </a:path>
            </a:pathLst>
          </a:custGeom>
          <a:ln>
            <a:solidFill>
              <a:srgbClr val="7F7F7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sp>
        <p:nvSpPr>
          <p:cNvPr id="5" name="任意形状 87"/>
          <p:cNvSpPr/>
          <p:nvPr/>
        </p:nvSpPr>
        <p:spPr>
          <a:xfrm>
            <a:off x="9671546" y="4099641"/>
            <a:ext cx="635379" cy="956664"/>
          </a:xfrm>
          <a:custGeom>
            <a:avLst/>
            <a:gdLst>
              <a:gd name="connsiteX0" fmla="*/ 607376 w 717808"/>
              <a:gd name="connsiteY0" fmla="*/ 0 h 1490869"/>
              <a:gd name="connsiteX1" fmla="*/ 634984 w 717808"/>
              <a:gd name="connsiteY1" fmla="*/ 64420 h 1490869"/>
              <a:gd name="connsiteX2" fmla="*/ 680997 w 717808"/>
              <a:gd name="connsiteY2" fmla="*/ 174855 h 1490869"/>
              <a:gd name="connsiteX3" fmla="*/ 717808 w 717808"/>
              <a:gd name="connsiteY3" fmla="*/ 395725 h 1490869"/>
              <a:gd name="connsiteX4" fmla="*/ 671794 w 717808"/>
              <a:gd name="connsiteY4" fmla="*/ 552174 h 1490869"/>
              <a:gd name="connsiteX5" fmla="*/ 616578 w 717808"/>
              <a:gd name="connsiteY5" fmla="*/ 588985 h 1490869"/>
              <a:gd name="connsiteX6" fmla="*/ 450930 w 717808"/>
              <a:gd name="connsiteY6" fmla="*/ 662609 h 1490869"/>
              <a:gd name="connsiteX7" fmla="*/ 276080 w 717808"/>
              <a:gd name="connsiteY7" fmla="*/ 690217 h 1490869"/>
              <a:gd name="connsiteX8" fmla="*/ 230066 w 717808"/>
              <a:gd name="connsiteY8" fmla="*/ 681014 h 1490869"/>
              <a:gd name="connsiteX9" fmla="*/ 239269 w 717808"/>
              <a:gd name="connsiteY9" fmla="*/ 533768 h 1490869"/>
              <a:gd name="connsiteX10" fmla="*/ 312890 w 717808"/>
              <a:gd name="connsiteY10" fmla="*/ 441739 h 1490869"/>
              <a:gd name="connsiteX11" fmla="*/ 368106 w 717808"/>
              <a:gd name="connsiteY11" fmla="*/ 395725 h 1490869"/>
              <a:gd name="connsiteX12" fmla="*/ 404917 w 717808"/>
              <a:gd name="connsiteY12" fmla="*/ 386522 h 1490869"/>
              <a:gd name="connsiteX13" fmla="*/ 515349 w 717808"/>
              <a:gd name="connsiteY13" fmla="*/ 478551 h 1490869"/>
              <a:gd name="connsiteX14" fmla="*/ 607376 w 717808"/>
              <a:gd name="connsiteY14" fmla="*/ 644203 h 1490869"/>
              <a:gd name="connsiteX15" fmla="*/ 644186 w 717808"/>
              <a:gd name="connsiteY15" fmla="*/ 782246 h 1490869"/>
              <a:gd name="connsiteX16" fmla="*/ 616578 w 717808"/>
              <a:gd name="connsiteY16" fmla="*/ 947898 h 1490869"/>
              <a:gd name="connsiteX17" fmla="*/ 450930 w 717808"/>
              <a:gd name="connsiteY17" fmla="*/ 1168768 h 1490869"/>
              <a:gd name="connsiteX18" fmla="*/ 285282 w 717808"/>
              <a:gd name="connsiteY18" fmla="*/ 1334420 h 1490869"/>
              <a:gd name="connsiteX19" fmla="*/ 27608 w 717808"/>
              <a:gd name="connsiteY19" fmla="*/ 1490869 h 1490869"/>
              <a:gd name="connsiteX20" fmla="*/ 0 w 717808"/>
              <a:gd name="connsiteY20" fmla="*/ 1490869 h 149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7808" h="1490869">
                <a:moveTo>
                  <a:pt x="607376" y="0"/>
                </a:moveTo>
                <a:cubicBezTo>
                  <a:pt x="616579" y="21473"/>
                  <a:pt x="625317" y="43152"/>
                  <a:pt x="634984" y="64420"/>
                </a:cubicBezTo>
                <a:cubicBezTo>
                  <a:pt x="655884" y="110403"/>
                  <a:pt x="666197" y="115654"/>
                  <a:pt x="680997" y="174855"/>
                </a:cubicBezTo>
                <a:cubicBezTo>
                  <a:pt x="702440" y="260630"/>
                  <a:pt x="707722" y="315033"/>
                  <a:pt x="717808" y="395725"/>
                </a:cubicBezTo>
                <a:cubicBezTo>
                  <a:pt x="702470" y="447875"/>
                  <a:pt x="697016" y="504021"/>
                  <a:pt x="671794" y="552174"/>
                </a:cubicBezTo>
                <a:cubicBezTo>
                  <a:pt x="661530" y="571769"/>
                  <a:pt x="635417" y="577391"/>
                  <a:pt x="616578" y="588985"/>
                </a:cubicBezTo>
                <a:cubicBezTo>
                  <a:pt x="555993" y="626269"/>
                  <a:pt x="524580" y="642522"/>
                  <a:pt x="450930" y="662609"/>
                </a:cubicBezTo>
                <a:cubicBezTo>
                  <a:pt x="402644" y="675778"/>
                  <a:pt x="328009" y="683726"/>
                  <a:pt x="276080" y="690217"/>
                </a:cubicBezTo>
                <a:cubicBezTo>
                  <a:pt x="260742" y="687149"/>
                  <a:pt x="243647" y="688775"/>
                  <a:pt x="230066" y="681014"/>
                </a:cubicBezTo>
                <a:cubicBezTo>
                  <a:pt x="181307" y="653152"/>
                  <a:pt x="237488" y="539110"/>
                  <a:pt x="239269" y="533768"/>
                </a:cubicBezTo>
                <a:cubicBezTo>
                  <a:pt x="251211" y="497940"/>
                  <a:pt x="286760" y="465494"/>
                  <a:pt x="312890" y="441739"/>
                </a:cubicBezTo>
                <a:cubicBezTo>
                  <a:pt x="330618" y="425623"/>
                  <a:pt x="347562" y="408052"/>
                  <a:pt x="368106" y="395725"/>
                </a:cubicBezTo>
                <a:cubicBezTo>
                  <a:pt x="378952" y="389218"/>
                  <a:pt x="392647" y="389590"/>
                  <a:pt x="404917" y="386522"/>
                </a:cubicBezTo>
                <a:cubicBezTo>
                  <a:pt x="479688" y="411445"/>
                  <a:pt x="463588" y="394438"/>
                  <a:pt x="515349" y="478551"/>
                </a:cubicBezTo>
                <a:cubicBezTo>
                  <a:pt x="548454" y="532347"/>
                  <a:pt x="607376" y="644203"/>
                  <a:pt x="607376" y="644203"/>
                </a:cubicBezTo>
                <a:cubicBezTo>
                  <a:pt x="619646" y="690217"/>
                  <a:pt x="642744" y="734646"/>
                  <a:pt x="644186" y="782246"/>
                </a:cubicBezTo>
                <a:cubicBezTo>
                  <a:pt x="645881" y="838199"/>
                  <a:pt x="635849" y="895341"/>
                  <a:pt x="616578" y="947898"/>
                </a:cubicBezTo>
                <a:cubicBezTo>
                  <a:pt x="599271" y="995100"/>
                  <a:pt x="481499" y="1136015"/>
                  <a:pt x="450930" y="1168768"/>
                </a:cubicBezTo>
                <a:cubicBezTo>
                  <a:pt x="397650" y="1225855"/>
                  <a:pt x="343835" y="1282754"/>
                  <a:pt x="285282" y="1334420"/>
                </a:cubicBezTo>
                <a:cubicBezTo>
                  <a:pt x="254379" y="1361688"/>
                  <a:pt x="98316" y="1490869"/>
                  <a:pt x="27608" y="1490869"/>
                </a:cubicBezTo>
                <a:lnTo>
                  <a:pt x="0" y="1490869"/>
                </a:lnTo>
              </a:path>
            </a:pathLst>
          </a:custGeom>
          <a:ln>
            <a:solidFill>
              <a:srgbClr val="7F7F7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sp>
        <p:nvSpPr>
          <p:cNvPr id="6" name="任意形状 88"/>
          <p:cNvSpPr/>
          <p:nvPr/>
        </p:nvSpPr>
        <p:spPr>
          <a:xfrm>
            <a:off x="8470797" y="4036353"/>
            <a:ext cx="285124" cy="1033434"/>
          </a:xfrm>
          <a:custGeom>
            <a:avLst/>
            <a:gdLst>
              <a:gd name="connsiteX0" fmla="*/ 46013 w 322113"/>
              <a:gd name="connsiteY0" fmla="*/ 0 h 1610508"/>
              <a:gd name="connsiteX1" fmla="*/ 18405 w 322113"/>
              <a:gd name="connsiteY1" fmla="*/ 174856 h 1610508"/>
              <a:gd name="connsiteX2" fmla="*/ 0 w 322113"/>
              <a:gd name="connsiteY2" fmla="*/ 349711 h 1610508"/>
              <a:gd name="connsiteX3" fmla="*/ 18405 w 322113"/>
              <a:gd name="connsiteY3" fmla="*/ 754638 h 1610508"/>
              <a:gd name="connsiteX4" fmla="*/ 36810 w 322113"/>
              <a:gd name="connsiteY4" fmla="*/ 782247 h 1610508"/>
              <a:gd name="connsiteX5" fmla="*/ 82824 w 322113"/>
              <a:gd name="connsiteY5" fmla="*/ 809856 h 1610508"/>
              <a:gd name="connsiteX6" fmla="*/ 147242 w 322113"/>
              <a:gd name="connsiteY6" fmla="*/ 800653 h 1610508"/>
              <a:gd name="connsiteX7" fmla="*/ 174850 w 322113"/>
              <a:gd name="connsiteY7" fmla="*/ 727029 h 1610508"/>
              <a:gd name="connsiteX8" fmla="*/ 165648 w 322113"/>
              <a:gd name="connsiteY8" fmla="*/ 598189 h 1610508"/>
              <a:gd name="connsiteX9" fmla="*/ 128837 w 322113"/>
              <a:gd name="connsiteY9" fmla="*/ 625798 h 1610508"/>
              <a:gd name="connsiteX10" fmla="*/ 110432 w 322113"/>
              <a:gd name="connsiteY10" fmla="*/ 662609 h 1610508"/>
              <a:gd name="connsiteX11" fmla="*/ 73621 w 322113"/>
              <a:gd name="connsiteY11" fmla="*/ 745435 h 1610508"/>
              <a:gd name="connsiteX12" fmla="*/ 55216 w 322113"/>
              <a:gd name="connsiteY12" fmla="*/ 947899 h 1610508"/>
              <a:gd name="connsiteX13" fmla="*/ 73621 w 322113"/>
              <a:gd name="connsiteY13" fmla="*/ 1049131 h 1610508"/>
              <a:gd name="connsiteX14" fmla="*/ 119634 w 322113"/>
              <a:gd name="connsiteY14" fmla="*/ 1196377 h 1610508"/>
              <a:gd name="connsiteX15" fmla="*/ 138040 w 322113"/>
              <a:gd name="connsiteY15" fmla="*/ 1233189 h 1610508"/>
              <a:gd name="connsiteX16" fmla="*/ 174850 w 322113"/>
              <a:gd name="connsiteY16" fmla="*/ 1334421 h 1610508"/>
              <a:gd name="connsiteX17" fmla="*/ 211661 w 322113"/>
              <a:gd name="connsiteY17" fmla="*/ 1408044 h 1610508"/>
              <a:gd name="connsiteX18" fmla="*/ 220864 w 322113"/>
              <a:gd name="connsiteY18" fmla="*/ 1435653 h 1610508"/>
              <a:gd name="connsiteX19" fmla="*/ 248472 w 322113"/>
              <a:gd name="connsiteY19" fmla="*/ 1472464 h 1610508"/>
              <a:gd name="connsiteX20" fmla="*/ 294485 w 322113"/>
              <a:gd name="connsiteY20" fmla="*/ 1536885 h 1610508"/>
              <a:gd name="connsiteX21" fmla="*/ 303688 w 322113"/>
              <a:gd name="connsiteY21" fmla="*/ 1564493 h 1610508"/>
              <a:gd name="connsiteX22" fmla="*/ 322093 w 322113"/>
              <a:gd name="connsiteY22" fmla="*/ 1610508 h 161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22113" h="1610508">
                <a:moveTo>
                  <a:pt x="46013" y="0"/>
                </a:moveTo>
                <a:cubicBezTo>
                  <a:pt x="23376" y="249005"/>
                  <a:pt x="53347" y="-23155"/>
                  <a:pt x="18405" y="174856"/>
                </a:cubicBezTo>
                <a:cubicBezTo>
                  <a:pt x="15493" y="191358"/>
                  <a:pt x="1206" y="337655"/>
                  <a:pt x="0" y="349711"/>
                </a:cubicBezTo>
                <a:cubicBezTo>
                  <a:pt x="6135" y="484687"/>
                  <a:pt x="6948" y="620010"/>
                  <a:pt x="18405" y="754638"/>
                </a:cubicBezTo>
                <a:cubicBezTo>
                  <a:pt x="19343" y="765659"/>
                  <a:pt x="28412" y="775049"/>
                  <a:pt x="36810" y="782247"/>
                </a:cubicBezTo>
                <a:cubicBezTo>
                  <a:pt x="50391" y="793888"/>
                  <a:pt x="67486" y="800653"/>
                  <a:pt x="82824" y="809856"/>
                </a:cubicBezTo>
                <a:cubicBezTo>
                  <a:pt x="104297" y="806788"/>
                  <a:pt x="129194" y="812685"/>
                  <a:pt x="147242" y="800653"/>
                </a:cubicBezTo>
                <a:cubicBezTo>
                  <a:pt x="151961" y="797507"/>
                  <a:pt x="170577" y="739848"/>
                  <a:pt x="174850" y="727029"/>
                </a:cubicBezTo>
                <a:cubicBezTo>
                  <a:pt x="171783" y="684082"/>
                  <a:pt x="183464" y="637386"/>
                  <a:pt x="165648" y="598189"/>
                </a:cubicBezTo>
                <a:cubicBezTo>
                  <a:pt x="159301" y="584226"/>
                  <a:pt x="138819" y="614152"/>
                  <a:pt x="128837" y="625798"/>
                </a:cubicBezTo>
                <a:cubicBezTo>
                  <a:pt x="119909" y="636214"/>
                  <a:pt x="116181" y="650153"/>
                  <a:pt x="110432" y="662609"/>
                </a:cubicBezTo>
                <a:cubicBezTo>
                  <a:pt x="97771" y="690041"/>
                  <a:pt x="85891" y="717826"/>
                  <a:pt x="73621" y="745435"/>
                </a:cubicBezTo>
                <a:cubicBezTo>
                  <a:pt x="64117" y="811962"/>
                  <a:pt x="52635" y="880793"/>
                  <a:pt x="55216" y="947899"/>
                </a:cubicBezTo>
                <a:cubicBezTo>
                  <a:pt x="56534" y="982171"/>
                  <a:pt x="66895" y="1015500"/>
                  <a:pt x="73621" y="1049131"/>
                </a:cubicBezTo>
                <a:cubicBezTo>
                  <a:pt x="81595" y="1089001"/>
                  <a:pt x="111468" y="1180045"/>
                  <a:pt x="119634" y="1196377"/>
                </a:cubicBezTo>
                <a:cubicBezTo>
                  <a:pt x="125769" y="1208648"/>
                  <a:pt x="132945" y="1220451"/>
                  <a:pt x="138040" y="1233189"/>
                </a:cubicBezTo>
                <a:cubicBezTo>
                  <a:pt x="167033" y="1305673"/>
                  <a:pt x="144672" y="1269034"/>
                  <a:pt x="174850" y="1334421"/>
                </a:cubicBezTo>
                <a:cubicBezTo>
                  <a:pt x="186348" y="1359333"/>
                  <a:pt x="202984" y="1382014"/>
                  <a:pt x="211661" y="1408044"/>
                </a:cubicBezTo>
                <a:cubicBezTo>
                  <a:pt x="214729" y="1417247"/>
                  <a:pt x="216051" y="1427230"/>
                  <a:pt x="220864" y="1435653"/>
                </a:cubicBezTo>
                <a:cubicBezTo>
                  <a:pt x="228474" y="1448970"/>
                  <a:pt x="240343" y="1459457"/>
                  <a:pt x="248472" y="1472464"/>
                </a:cubicBezTo>
                <a:cubicBezTo>
                  <a:pt x="288849" y="1537070"/>
                  <a:pt x="241853" y="1484251"/>
                  <a:pt x="294485" y="1536885"/>
                </a:cubicBezTo>
                <a:cubicBezTo>
                  <a:pt x="297553" y="1546088"/>
                  <a:pt x="299867" y="1555577"/>
                  <a:pt x="303688" y="1564493"/>
                </a:cubicBezTo>
                <a:cubicBezTo>
                  <a:pt x="323465" y="1610640"/>
                  <a:pt x="322093" y="1586112"/>
                  <a:pt x="322093" y="1610508"/>
                </a:cubicBezTo>
              </a:path>
            </a:pathLst>
          </a:custGeom>
          <a:ln>
            <a:solidFill>
              <a:srgbClr val="7F7F7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7413735" y="5276118"/>
            <a:ext cx="2156037" cy="472747"/>
            <a:chOff x="7413735" y="5276118"/>
            <a:chExt cx="2156037" cy="472747"/>
          </a:xfrm>
        </p:grpSpPr>
        <p:sp>
          <p:nvSpPr>
            <p:cNvPr id="62" name="矩形 61"/>
            <p:cNvSpPr/>
            <p:nvPr/>
          </p:nvSpPr>
          <p:spPr>
            <a:xfrm rot="21288071">
              <a:off x="7413735" y="5276118"/>
              <a:ext cx="2156037" cy="47274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>
              <a:outerShdw blurRad="533400" dist="546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solidFill>
                    <a:srgbClr val="127210"/>
                  </a:solidFill>
                </a:ln>
                <a:cs typeface="+mn-ea"/>
                <a:sym typeface="+mn-lt"/>
              </a:endParaRPr>
            </a:p>
          </p:txBody>
        </p:sp>
        <p:sp>
          <p:nvSpPr>
            <p:cNvPr id="63" name="文本框 35"/>
            <p:cNvSpPr txBox="1"/>
            <p:nvPr/>
          </p:nvSpPr>
          <p:spPr>
            <a:xfrm rot="21284246">
              <a:off x="7691650" y="5350905"/>
              <a:ext cx="1545970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团队文化点滴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64" name="文本框 36"/>
          <p:cNvSpPr txBox="1"/>
          <p:nvPr/>
        </p:nvSpPr>
        <p:spPr>
          <a:xfrm>
            <a:off x="802688" y="3869107"/>
            <a:ext cx="3009706" cy="755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积极乐观，健康向上，热情工作，快乐生活关爱公司发展，关爱他人的轻松和健康，用我们的产品和服务去关爱客户和社会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苹方 中等" panose="020B0400000000000000" charset="-122"/>
                <a:ea typeface="苹方 中等" panose="020B0400000000000000" charset="-122"/>
                <a:cs typeface="+mn-ea"/>
                <a:sym typeface="+mn-lt"/>
              </a:rPr>
              <a:t>。</a:t>
            </a: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苹方 中等" panose="020B0400000000000000" charset="-122"/>
              <a:ea typeface="苹方 中等" panose="020B0400000000000000" charset="-122"/>
              <a:cs typeface="+mn-ea"/>
              <a:sym typeface="+mn-lt"/>
            </a:endParaRPr>
          </a:p>
        </p:txBody>
      </p:sp>
      <p:sp>
        <p:nvSpPr>
          <p:cNvPr id="65" name="文本框 48"/>
          <p:cNvSpPr txBox="1"/>
          <p:nvPr/>
        </p:nvSpPr>
        <p:spPr>
          <a:xfrm>
            <a:off x="2051266" y="2872300"/>
            <a:ext cx="1830618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我们是一支</a:t>
            </a:r>
            <a:endParaRPr lang="en-US" altLang="zh-CN" b="1" dirty="0" smtClean="0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  <a:p>
            <a:pPr>
              <a:lnSpc>
                <a:spcPct val="120000"/>
              </a:lnSpc>
            </a:pPr>
            <a:r>
              <a:rPr lang="zh-CN" altLang="en-US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团结的队伍</a:t>
            </a:r>
            <a:endParaRPr lang="zh-CN" altLang="en-US" b="1" dirty="0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1076465" y="2564904"/>
            <a:ext cx="2570469" cy="1076293"/>
            <a:chOff x="1076465" y="2732150"/>
            <a:chExt cx="2570469" cy="1076293"/>
          </a:xfrm>
          <a:solidFill>
            <a:schemeClr val="accent5">
              <a:lumMod val="50000"/>
            </a:schemeClr>
          </a:solidFill>
        </p:grpSpPr>
        <p:grpSp>
          <p:nvGrpSpPr>
            <p:cNvPr id="67" name="组合 66"/>
            <p:cNvGrpSpPr/>
            <p:nvPr/>
          </p:nvGrpSpPr>
          <p:grpSpPr>
            <a:xfrm>
              <a:off x="1076465" y="2732150"/>
              <a:ext cx="777672" cy="1076293"/>
              <a:chOff x="4135438" y="709613"/>
              <a:chExt cx="3927475" cy="5435600"/>
            </a:xfrm>
            <a:grpFill/>
          </p:grpSpPr>
          <p:sp>
            <p:nvSpPr>
              <p:cNvPr id="68" name="Freeform 188"/>
              <p:cNvSpPr/>
              <p:nvPr/>
            </p:nvSpPr>
            <p:spPr bwMode="auto">
              <a:xfrm>
                <a:off x="6167438" y="4014788"/>
                <a:ext cx="1895475" cy="2130425"/>
              </a:xfrm>
              <a:custGeom>
                <a:avLst/>
                <a:gdLst>
                  <a:gd name="T0" fmla="*/ 504 w 504"/>
                  <a:gd name="T1" fmla="*/ 227 h 567"/>
                  <a:gd name="T2" fmla="*/ 504 w 504"/>
                  <a:gd name="T3" fmla="*/ 567 h 567"/>
                  <a:gd name="T4" fmla="*/ 37 w 504"/>
                  <a:gd name="T5" fmla="*/ 567 h 567"/>
                  <a:gd name="T6" fmla="*/ 92 w 504"/>
                  <a:gd name="T7" fmla="*/ 482 h 567"/>
                  <a:gd name="T8" fmla="*/ 0 w 504"/>
                  <a:gd name="T9" fmla="*/ 150 h 567"/>
                  <a:gd name="T10" fmla="*/ 220 w 504"/>
                  <a:gd name="T11" fmla="*/ 0 h 567"/>
                  <a:gd name="T12" fmla="*/ 504 w 504"/>
                  <a:gd name="T13" fmla="*/ 227 h 5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4" h="567">
                    <a:moveTo>
                      <a:pt x="504" y="227"/>
                    </a:moveTo>
                    <a:cubicBezTo>
                      <a:pt x="504" y="457"/>
                      <a:pt x="504" y="567"/>
                      <a:pt x="504" y="567"/>
                    </a:cubicBezTo>
                    <a:cubicBezTo>
                      <a:pt x="37" y="567"/>
                      <a:pt x="37" y="567"/>
                      <a:pt x="37" y="567"/>
                    </a:cubicBezTo>
                    <a:cubicBezTo>
                      <a:pt x="92" y="482"/>
                      <a:pt x="92" y="482"/>
                      <a:pt x="92" y="482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98" y="144"/>
                      <a:pt x="180" y="84"/>
                      <a:pt x="220" y="0"/>
                    </a:cubicBezTo>
                    <a:cubicBezTo>
                      <a:pt x="358" y="38"/>
                      <a:pt x="504" y="106"/>
                      <a:pt x="504" y="2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Freeform 189"/>
              <p:cNvSpPr/>
              <p:nvPr/>
            </p:nvSpPr>
            <p:spPr bwMode="auto">
              <a:xfrm>
                <a:off x="7559676" y="2328863"/>
                <a:ext cx="450850" cy="209550"/>
              </a:xfrm>
              <a:custGeom>
                <a:avLst/>
                <a:gdLst>
                  <a:gd name="T0" fmla="*/ 92 w 120"/>
                  <a:gd name="T1" fmla="*/ 0 h 56"/>
                  <a:gd name="T2" fmla="*/ 120 w 120"/>
                  <a:gd name="T3" fmla="*/ 28 h 56"/>
                  <a:gd name="T4" fmla="*/ 92 w 120"/>
                  <a:gd name="T5" fmla="*/ 56 h 56"/>
                  <a:gd name="T6" fmla="*/ 28 w 120"/>
                  <a:gd name="T7" fmla="*/ 56 h 56"/>
                  <a:gd name="T8" fmla="*/ 0 w 120"/>
                  <a:gd name="T9" fmla="*/ 28 h 56"/>
                  <a:gd name="T10" fmla="*/ 8 w 120"/>
                  <a:gd name="T11" fmla="*/ 8 h 56"/>
                  <a:gd name="T12" fmla="*/ 28 w 120"/>
                  <a:gd name="T13" fmla="*/ 0 h 56"/>
                  <a:gd name="T14" fmla="*/ 92 w 120"/>
                  <a:gd name="T1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0" h="56">
                    <a:moveTo>
                      <a:pt x="92" y="0"/>
                    </a:moveTo>
                    <a:cubicBezTo>
                      <a:pt x="107" y="0"/>
                      <a:pt x="120" y="12"/>
                      <a:pt x="120" y="28"/>
                    </a:cubicBezTo>
                    <a:cubicBezTo>
                      <a:pt x="120" y="43"/>
                      <a:pt x="107" y="56"/>
                      <a:pt x="92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12" y="56"/>
                      <a:pt x="0" y="43"/>
                      <a:pt x="0" y="28"/>
                    </a:cubicBezTo>
                    <a:cubicBezTo>
                      <a:pt x="0" y="20"/>
                      <a:pt x="3" y="13"/>
                      <a:pt x="8" y="8"/>
                    </a:cubicBezTo>
                    <a:cubicBezTo>
                      <a:pt x="13" y="3"/>
                      <a:pt x="20" y="0"/>
                      <a:pt x="28" y="0"/>
                    </a:cubicBezTo>
                    <a:lnTo>
                      <a:pt x="9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Freeform 190"/>
              <p:cNvSpPr/>
              <p:nvPr/>
            </p:nvSpPr>
            <p:spPr bwMode="auto">
              <a:xfrm>
                <a:off x="7153276" y="1246188"/>
                <a:ext cx="390525" cy="398463"/>
              </a:xfrm>
              <a:custGeom>
                <a:avLst/>
                <a:gdLst>
                  <a:gd name="T0" fmla="*/ 93 w 104"/>
                  <a:gd name="T1" fmla="*/ 11 h 106"/>
                  <a:gd name="T2" fmla="*/ 93 w 104"/>
                  <a:gd name="T3" fmla="*/ 50 h 106"/>
                  <a:gd name="T4" fmla="*/ 48 w 104"/>
                  <a:gd name="T5" fmla="*/ 95 h 106"/>
                  <a:gd name="T6" fmla="*/ 9 w 104"/>
                  <a:gd name="T7" fmla="*/ 95 h 106"/>
                  <a:gd name="T8" fmla="*/ 0 w 104"/>
                  <a:gd name="T9" fmla="*/ 76 h 106"/>
                  <a:gd name="T10" fmla="*/ 9 w 104"/>
                  <a:gd name="T11" fmla="*/ 56 h 106"/>
                  <a:gd name="T12" fmla="*/ 54 w 104"/>
                  <a:gd name="T13" fmla="*/ 11 h 106"/>
                  <a:gd name="T14" fmla="*/ 93 w 104"/>
                  <a:gd name="T15" fmla="*/ 1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4" h="106">
                    <a:moveTo>
                      <a:pt x="93" y="11"/>
                    </a:moveTo>
                    <a:cubicBezTo>
                      <a:pt x="104" y="22"/>
                      <a:pt x="104" y="39"/>
                      <a:pt x="93" y="50"/>
                    </a:cubicBezTo>
                    <a:cubicBezTo>
                      <a:pt x="48" y="95"/>
                      <a:pt x="48" y="95"/>
                      <a:pt x="48" y="95"/>
                    </a:cubicBezTo>
                    <a:cubicBezTo>
                      <a:pt x="37" y="106"/>
                      <a:pt x="19" y="106"/>
                      <a:pt x="9" y="95"/>
                    </a:cubicBezTo>
                    <a:cubicBezTo>
                      <a:pt x="3" y="90"/>
                      <a:pt x="0" y="83"/>
                      <a:pt x="0" y="76"/>
                    </a:cubicBezTo>
                    <a:cubicBezTo>
                      <a:pt x="0" y="69"/>
                      <a:pt x="3" y="61"/>
                      <a:pt x="9" y="56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65" y="0"/>
                      <a:pt x="82" y="0"/>
                      <a:pt x="9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Freeform 191"/>
              <p:cNvSpPr>
                <a:spLocks noEditPoints="1"/>
              </p:cNvSpPr>
              <p:nvPr/>
            </p:nvSpPr>
            <p:spPr bwMode="auto">
              <a:xfrm>
                <a:off x="4779963" y="1235076"/>
                <a:ext cx="2640013" cy="2438400"/>
              </a:xfrm>
              <a:custGeom>
                <a:avLst/>
                <a:gdLst>
                  <a:gd name="T0" fmla="*/ 702 w 702"/>
                  <a:gd name="T1" fmla="*/ 351 h 649"/>
                  <a:gd name="T2" fmla="*/ 537 w 702"/>
                  <a:gd name="T3" fmla="*/ 649 h 649"/>
                  <a:gd name="T4" fmla="*/ 164 w 702"/>
                  <a:gd name="T5" fmla="*/ 649 h 649"/>
                  <a:gd name="T6" fmla="*/ 0 w 702"/>
                  <a:gd name="T7" fmla="*/ 351 h 649"/>
                  <a:gd name="T8" fmla="*/ 351 w 702"/>
                  <a:gd name="T9" fmla="*/ 0 h 649"/>
                  <a:gd name="T10" fmla="*/ 702 w 702"/>
                  <a:gd name="T11" fmla="*/ 351 h 649"/>
                  <a:gd name="T12" fmla="*/ 492 w 702"/>
                  <a:gd name="T13" fmla="*/ 577 h 649"/>
                  <a:gd name="T14" fmla="*/ 492 w 702"/>
                  <a:gd name="T15" fmla="*/ 261 h 649"/>
                  <a:gd name="T16" fmla="*/ 369 w 702"/>
                  <a:gd name="T17" fmla="*/ 261 h 649"/>
                  <a:gd name="T18" fmla="*/ 369 w 702"/>
                  <a:gd name="T19" fmla="*/ 404 h 649"/>
                  <a:gd name="T20" fmla="*/ 330 w 702"/>
                  <a:gd name="T21" fmla="*/ 404 h 649"/>
                  <a:gd name="T22" fmla="*/ 330 w 702"/>
                  <a:gd name="T23" fmla="*/ 261 h 649"/>
                  <a:gd name="T24" fmla="*/ 209 w 702"/>
                  <a:gd name="T25" fmla="*/ 261 h 649"/>
                  <a:gd name="T26" fmla="*/ 209 w 702"/>
                  <a:gd name="T27" fmla="*/ 577 h 649"/>
                  <a:gd name="T28" fmla="*/ 231 w 702"/>
                  <a:gd name="T29" fmla="*/ 587 h 649"/>
                  <a:gd name="T30" fmla="*/ 253 w 702"/>
                  <a:gd name="T31" fmla="*/ 577 h 649"/>
                  <a:gd name="T32" fmla="*/ 253 w 702"/>
                  <a:gd name="T33" fmla="*/ 304 h 649"/>
                  <a:gd name="T34" fmla="*/ 287 w 702"/>
                  <a:gd name="T35" fmla="*/ 304 h 649"/>
                  <a:gd name="T36" fmla="*/ 287 w 702"/>
                  <a:gd name="T37" fmla="*/ 448 h 649"/>
                  <a:gd name="T38" fmla="*/ 413 w 702"/>
                  <a:gd name="T39" fmla="*/ 448 h 649"/>
                  <a:gd name="T40" fmla="*/ 413 w 702"/>
                  <a:gd name="T41" fmla="*/ 304 h 649"/>
                  <a:gd name="T42" fmla="*/ 449 w 702"/>
                  <a:gd name="T43" fmla="*/ 304 h 649"/>
                  <a:gd name="T44" fmla="*/ 449 w 702"/>
                  <a:gd name="T45" fmla="*/ 577 h 649"/>
                  <a:gd name="T46" fmla="*/ 471 w 702"/>
                  <a:gd name="T47" fmla="*/ 587 h 649"/>
                  <a:gd name="T48" fmla="*/ 492 w 702"/>
                  <a:gd name="T49" fmla="*/ 577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02" h="649">
                    <a:moveTo>
                      <a:pt x="702" y="351"/>
                    </a:moveTo>
                    <a:cubicBezTo>
                      <a:pt x="702" y="476"/>
                      <a:pt x="636" y="586"/>
                      <a:pt x="537" y="649"/>
                    </a:cubicBezTo>
                    <a:cubicBezTo>
                      <a:pt x="164" y="649"/>
                      <a:pt x="164" y="649"/>
                      <a:pt x="164" y="649"/>
                    </a:cubicBezTo>
                    <a:cubicBezTo>
                      <a:pt x="66" y="586"/>
                      <a:pt x="0" y="476"/>
                      <a:pt x="0" y="351"/>
                    </a:cubicBezTo>
                    <a:cubicBezTo>
                      <a:pt x="0" y="157"/>
                      <a:pt x="157" y="0"/>
                      <a:pt x="351" y="0"/>
                    </a:cubicBezTo>
                    <a:cubicBezTo>
                      <a:pt x="545" y="0"/>
                      <a:pt x="702" y="157"/>
                      <a:pt x="702" y="351"/>
                    </a:cubicBezTo>
                    <a:close/>
                    <a:moveTo>
                      <a:pt x="492" y="577"/>
                    </a:moveTo>
                    <a:cubicBezTo>
                      <a:pt x="492" y="261"/>
                      <a:pt x="492" y="261"/>
                      <a:pt x="492" y="261"/>
                    </a:cubicBezTo>
                    <a:cubicBezTo>
                      <a:pt x="369" y="261"/>
                      <a:pt x="369" y="261"/>
                      <a:pt x="369" y="261"/>
                    </a:cubicBezTo>
                    <a:cubicBezTo>
                      <a:pt x="369" y="404"/>
                      <a:pt x="369" y="404"/>
                      <a:pt x="369" y="404"/>
                    </a:cubicBezTo>
                    <a:cubicBezTo>
                      <a:pt x="330" y="404"/>
                      <a:pt x="330" y="404"/>
                      <a:pt x="330" y="404"/>
                    </a:cubicBezTo>
                    <a:cubicBezTo>
                      <a:pt x="330" y="261"/>
                      <a:pt x="330" y="261"/>
                      <a:pt x="330" y="261"/>
                    </a:cubicBezTo>
                    <a:cubicBezTo>
                      <a:pt x="209" y="261"/>
                      <a:pt x="209" y="261"/>
                      <a:pt x="209" y="261"/>
                    </a:cubicBezTo>
                    <a:cubicBezTo>
                      <a:pt x="209" y="577"/>
                      <a:pt x="209" y="577"/>
                      <a:pt x="209" y="577"/>
                    </a:cubicBezTo>
                    <a:cubicBezTo>
                      <a:pt x="209" y="583"/>
                      <a:pt x="219" y="587"/>
                      <a:pt x="231" y="587"/>
                    </a:cubicBezTo>
                    <a:cubicBezTo>
                      <a:pt x="243" y="587"/>
                      <a:pt x="253" y="583"/>
                      <a:pt x="253" y="577"/>
                    </a:cubicBezTo>
                    <a:cubicBezTo>
                      <a:pt x="253" y="304"/>
                      <a:pt x="253" y="304"/>
                      <a:pt x="253" y="304"/>
                    </a:cubicBezTo>
                    <a:cubicBezTo>
                      <a:pt x="287" y="304"/>
                      <a:pt x="287" y="304"/>
                      <a:pt x="287" y="304"/>
                    </a:cubicBezTo>
                    <a:cubicBezTo>
                      <a:pt x="287" y="448"/>
                      <a:pt x="287" y="448"/>
                      <a:pt x="287" y="448"/>
                    </a:cubicBezTo>
                    <a:cubicBezTo>
                      <a:pt x="413" y="448"/>
                      <a:pt x="413" y="448"/>
                      <a:pt x="413" y="448"/>
                    </a:cubicBezTo>
                    <a:cubicBezTo>
                      <a:pt x="413" y="304"/>
                      <a:pt x="413" y="304"/>
                      <a:pt x="413" y="304"/>
                    </a:cubicBezTo>
                    <a:cubicBezTo>
                      <a:pt x="449" y="304"/>
                      <a:pt x="449" y="304"/>
                      <a:pt x="449" y="304"/>
                    </a:cubicBezTo>
                    <a:cubicBezTo>
                      <a:pt x="449" y="577"/>
                      <a:pt x="449" y="577"/>
                      <a:pt x="449" y="577"/>
                    </a:cubicBezTo>
                    <a:cubicBezTo>
                      <a:pt x="449" y="583"/>
                      <a:pt x="459" y="587"/>
                      <a:pt x="471" y="587"/>
                    </a:cubicBezTo>
                    <a:cubicBezTo>
                      <a:pt x="483" y="587"/>
                      <a:pt x="492" y="583"/>
                      <a:pt x="492" y="5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Freeform 192"/>
              <p:cNvSpPr/>
              <p:nvPr/>
            </p:nvSpPr>
            <p:spPr bwMode="auto">
              <a:xfrm>
                <a:off x="5475288" y="3781426"/>
                <a:ext cx="1249363" cy="225425"/>
              </a:xfrm>
              <a:custGeom>
                <a:avLst/>
                <a:gdLst>
                  <a:gd name="T0" fmla="*/ 298 w 332"/>
                  <a:gd name="T1" fmla="*/ 0 h 60"/>
                  <a:gd name="T2" fmla="*/ 332 w 332"/>
                  <a:gd name="T3" fmla="*/ 30 h 60"/>
                  <a:gd name="T4" fmla="*/ 298 w 332"/>
                  <a:gd name="T5" fmla="*/ 60 h 60"/>
                  <a:gd name="T6" fmla="*/ 34 w 332"/>
                  <a:gd name="T7" fmla="*/ 60 h 60"/>
                  <a:gd name="T8" fmla="*/ 0 w 332"/>
                  <a:gd name="T9" fmla="*/ 30 h 60"/>
                  <a:gd name="T10" fmla="*/ 10 w 332"/>
                  <a:gd name="T11" fmla="*/ 9 h 60"/>
                  <a:gd name="T12" fmla="*/ 34 w 332"/>
                  <a:gd name="T13" fmla="*/ 0 h 60"/>
                  <a:gd name="T14" fmla="*/ 298 w 332"/>
                  <a:gd name="T15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2" h="60">
                    <a:moveTo>
                      <a:pt x="298" y="0"/>
                    </a:moveTo>
                    <a:cubicBezTo>
                      <a:pt x="316" y="0"/>
                      <a:pt x="332" y="13"/>
                      <a:pt x="332" y="30"/>
                    </a:cubicBezTo>
                    <a:cubicBezTo>
                      <a:pt x="332" y="46"/>
                      <a:pt x="316" y="60"/>
                      <a:pt x="298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15" y="60"/>
                      <a:pt x="0" y="46"/>
                      <a:pt x="0" y="30"/>
                    </a:cubicBezTo>
                    <a:cubicBezTo>
                      <a:pt x="0" y="22"/>
                      <a:pt x="4" y="14"/>
                      <a:pt x="10" y="9"/>
                    </a:cubicBezTo>
                    <a:cubicBezTo>
                      <a:pt x="16" y="3"/>
                      <a:pt x="25" y="0"/>
                      <a:pt x="34" y="0"/>
                    </a:cubicBezTo>
                    <a:lnTo>
                      <a:pt x="29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Freeform 193"/>
              <p:cNvSpPr/>
              <p:nvPr/>
            </p:nvSpPr>
            <p:spPr bwMode="auto">
              <a:xfrm>
                <a:off x="5595938" y="4089401"/>
                <a:ext cx="1008063" cy="222250"/>
              </a:xfrm>
              <a:custGeom>
                <a:avLst/>
                <a:gdLst>
                  <a:gd name="T0" fmla="*/ 233 w 268"/>
                  <a:gd name="T1" fmla="*/ 0 h 59"/>
                  <a:gd name="T2" fmla="*/ 268 w 268"/>
                  <a:gd name="T3" fmla="*/ 30 h 59"/>
                  <a:gd name="T4" fmla="*/ 233 w 268"/>
                  <a:gd name="T5" fmla="*/ 59 h 59"/>
                  <a:gd name="T6" fmla="*/ 35 w 268"/>
                  <a:gd name="T7" fmla="*/ 59 h 59"/>
                  <a:gd name="T8" fmla="*/ 0 w 268"/>
                  <a:gd name="T9" fmla="*/ 30 h 59"/>
                  <a:gd name="T10" fmla="*/ 10 w 268"/>
                  <a:gd name="T11" fmla="*/ 9 h 59"/>
                  <a:gd name="T12" fmla="*/ 35 w 268"/>
                  <a:gd name="T13" fmla="*/ 0 h 59"/>
                  <a:gd name="T14" fmla="*/ 233 w 268"/>
                  <a:gd name="T15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" h="59">
                    <a:moveTo>
                      <a:pt x="233" y="0"/>
                    </a:moveTo>
                    <a:cubicBezTo>
                      <a:pt x="252" y="0"/>
                      <a:pt x="268" y="13"/>
                      <a:pt x="268" y="30"/>
                    </a:cubicBezTo>
                    <a:cubicBezTo>
                      <a:pt x="268" y="46"/>
                      <a:pt x="252" y="59"/>
                      <a:pt x="233" y="59"/>
                    </a:cubicBezTo>
                    <a:cubicBezTo>
                      <a:pt x="35" y="59"/>
                      <a:pt x="35" y="59"/>
                      <a:pt x="35" y="59"/>
                    </a:cubicBezTo>
                    <a:cubicBezTo>
                      <a:pt x="16" y="59"/>
                      <a:pt x="0" y="46"/>
                      <a:pt x="0" y="30"/>
                    </a:cubicBezTo>
                    <a:cubicBezTo>
                      <a:pt x="0" y="21"/>
                      <a:pt x="4" y="14"/>
                      <a:pt x="10" y="9"/>
                    </a:cubicBezTo>
                    <a:cubicBezTo>
                      <a:pt x="17" y="3"/>
                      <a:pt x="25" y="0"/>
                      <a:pt x="35" y="0"/>
                    </a:cubicBezTo>
                    <a:lnTo>
                      <a:pt x="23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Freeform 194"/>
              <p:cNvSpPr/>
              <p:nvPr/>
            </p:nvSpPr>
            <p:spPr bwMode="auto">
              <a:xfrm>
                <a:off x="5994401" y="709613"/>
                <a:ext cx="211138" cy="450850"/>
              </a:xfrm>
              <a:custGeom>
                <a:avLst/>
                <a:gdLst>
                  <a:gd name="T0" fmla="*/ 56 w 56"/>
                  <a:gd name="T1" fmla="*/ 28 h 120"/>
                  <a:gd name="T2" fmla="*/ 56 w 56"/>
                  <a:gd name="T3" fmla="*/ 92 h 120"/>
                  <a:gd name="T4" fmla="*/ 28 w 56"/>
                  <a:gd name="T5" fmla="*/ 120 h 120"/>
                  <a:gd name="T6" fmla="*/ 8 w 56"/>
                  <a:gd name="T7" fmla="*/ 112 h 120"/>
                  <a:gd name="T8" fmla="*/ 0 w 56"/>
                  <a:gd name="T9" fmla="*/ 92 h 120"/>
                  <a:gd name="T10" fmla="*/ 0 w 56"/>
                  <a:gd name="T11" fmla="*/ 28 h 120"/>
                  <a:gd name="T12" fmla="*/ 28 w 56"/>
                  <a:gd name="T13" fmla="*/ 0 h 120"/>
                  <a:gd name="T14" fmla="*/ 56 w 56"/>
                  <a:gd name="T15" fmla="*/ 2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" h="120">
                    <a:moveTo>
                      <a:pt x="56" y="28"/>
                    </a:moveTo>
                    <a:cubicBezTo>
                      <a:pt x="56" y="92"/>
                      <a:pt x="56" y="92"/>
                      <a:pt x="56" y="92"/>
                    </a:cubicBezTo>
                    <a:cubicBezTo>
                      <a:pt x="56" y="108"/>
                      <a:pt x="43" y="120"/>
                      <a:pt x="28" y="120"/>
                    </a:cubicBezTo>
                    <a:cubicBezTo>
                      <a:pt x="20" y="120"/>
                      <a:pt x="13" y="117"/>
                      <a:pt x="8" y="112"/>
                    </a:cubicBezTo>
                    <a:cubicBezTo>
                      <a:pt x="3" y="107"/>
                      <a:pt x="0" y="100"/>
                      <a:pt x="0" y="92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43" y="0"/>
                      <a:pt x="56" y="13"/>
                      <a:pt x="5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Freeform 195"/>
              <p:cNvSpPr/>
              <p:nvPr/>
            </p:nvSpPr>
            <p:spPr bwMode="auto">
              <a:xfrm>
                <a:off x="4135438" y="4014788"/>
                <a:ext cx="1892300" cy="2130425"/>
              </a:xfrm>
              <a:custGeom>
                <a:avLst/>
                <a:gdLst>
                  <a:gd name="T0" fmla="*/ 503 w 503"/>
                  <a:gd name="T1" fmla="*/ 150 h 567"/>
                  <a:gd name="T2" fmla="*/ 412 w 503"/>
                  <a:gd name="T3" fmla="*/ 482 h 567"/>
                  <a:gd name="T4" fmla="*/ 467 w 503"/>
                  <a:gd name="T5" fmla="*/ 567 h 567"/>
                  <a:gd name="T6" fmla="*/ 0 w 503"/>
                  <a:gd name="T7" fmla="*/ 567 h 567"/>
                  <a:gd name="T8" fmla="*/ 0 w 503"/>
                  <a:gd name="T9" fmla="*/ 227 h 567"/>
                  <a:gd name="T10" fmla="*/ 284 w 503"/>
                  <a:gd name="T11" fmla="*/ 0 h 567"/>
                  <a:gd name="T12" fmla="*/ 503 w 503"/>
                  <a:gd name="T13" fmla="*/ 150 h 5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3" h="567">
                    <a:moveTo>
                      <a:pt x="503" y="150"/>
                    </a:moveTo>
                    <a:cubicBezTo>
                      <a:pt x="412" y="482"/>
                      <a:pt x="412" y="482"/>
                      <a:pt x="412" y="482"/>
                    </a:cubicBezTo>
                    <a:cubicBezTo>
                      <a:pt x="467" y="567"/>
                      <a:pt x="467" y="567"/>
                      <a:pt x="467" y="567"/>
                    </a:cubicBezTo>
                    <a:cubicBezTo>
                      <a:pt x="0" y="567"/>
                      <a:pt x="0" y="567"/>
                      <a:pt x="0" y="567"/>
                    </a:cubicBezTo>
                    <a:cubicBezTo>
                      <a:pt x="0" y="567"/>
                      <a:pt x="0" y="457"/>
                      <a:pt x="0" y="227"/>
                    </a:cubicBezTo>
                    <a:cubicBezTo>
                      <a:pt x="0" y="106"/>
                      <a:pt x="146" y="38"/>
                      <a:pt x="284" y="0"/>
                    </a:cubicBezTo>
                    <a:cubicBezTo>
                      <a:pt x="324" y="84"/>
                      <a:pt x="406" y="144"/>
                      <a:pt x="503" y="1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Freeform 196"/>
              <p:cNvSpPr/>
              <p:nvPr/>
            </p:nvSpPr>
            <p:spPr bwMode="auto">
              <a:xfrm>
                <a:off x="4629151" y="1246188"/>
                <a:ext cx="390525" cy="398463"/>
              </a:xfrm>
              <a:custGeom>
                <a:avLst/>
                <a:gdLst>
                  <a:gd name="T0" fmla="*/ 96 w 104"/>
                  <a:gd name="T1" fmla="*/ 56 h 106"/>
                  <a:gd name="T2" fmla="*/ 104 w 104"/>
                  <a:gd name="T3" fmla="*/ 76 h 106"/>
                  <a:gd name="T4" fmla="*/ 96 w 104"/>
                  <a:gd name="T5" fmla="*/ 95 h 106"/>
                  <a:gd name="T6" fmla="*/ 56 w 104"/>
                  <a:gd name="T7" fmla="*/ 95 h 106"/>
                  <a:gd name="T8" fmla="*/ 11 w 104"/>
                  <a:gd name="T9" fmla="*/ 50 h 106"/>
                  <a:gd name="T10" fmla="*/ 11 w 104"/>
                  <a:gd name="T11" fmla="*/ 11 h 106"/>
                  <a:gd name="T12" fmla="*/ 50 w 104"/>
                  <a:gd name="T13" fmla="*/ 11 h 106"/>
                  <a:gd name="T14" fmla="*/ 96 w 104"/>
                  <a:gd name="T15" fmla="*/ 5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4" h="106">
                    <a:moveTo>
                      <a:pt x="96" y="56"/>
                    </a:moveTo>
                    <a:cubicBezTo>
                      <a:pt x="101" y="61"/>
                      <a:pt x="104" y="69"/>
                      <a:pt x="104" y="76"/>
                    </a:cubicBezTo>
                    <a:cubicBezTo>
                      <a:pt x="104" y="83"/>
                      <a:pt x="101" y="90"/>
                      <a:pt x="96" y="95"/>
                    </a:cubicBezTo>
                    <a:cubicBezTo>
                      <a:pt x="85" y="106"/>
                      <a:pt x="67" y="106"/>
                      <a:pt x="56" y="95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0" y="39"/>
                      <a:pt x="0" y="22"/>
                      <a:pt x="11" y="11"/>
                    </a:cubicBezTo>
                    <a:cubicBezTo>
                      <a:pt x="22" y="0"/>
                      <a:pt x="40" y="0"/>
                      <a:pt x="50" y="11"/>
                    </a:cubicBezTo>
                    <a:lnTo>
                      <a:pt x="96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Freeform 197"/>
              <p:cNvSpPr/>
              <p:nvPr/>
            </p:nvSpPr>
            <p:spPr bwMode="auto">
              <a:xfrm>
                <a:off x="4176713" y="2328863"/>
                <a:ext cx="452438" cy="209550"/>
              </a:xfrm>
              <a:custGeom>
                <a:avLst/>
                <a:gdLst>
                  <a:gd name="T0" fmla="*/ 92 w 120"/>
                  <a:gd name="T1" fmla="*/ 0 h 56"/>
                  <a:gd name="T2" fmla="*/ 120 w 120"/>
                  <a:gd name="T3" fmla="*/ 28 h 56"/>
                  <a:gd name="T4" fmla="*/ 92 w 120"/>
                  <a:gd name="T5" fmla="*/ 56 h 56"/>
                  <a:gd name="T6" fmla="*/ 28 w 120"/>
                  <a:gd name="T7" fmla="*/ 56 h 56"/>
                  <a:gd name="T8" fmla="*/ 0 w 120"/>
                  <a:gd name="T9" fmla="*/ 28 h 56"/>
                  <a:gd name="T10" fmla="*/ 8 w 120"/>
                  <a:gd name="T11" fmla="*/ 8 h 56"/>
                  <a:gd name="T12" fmla="*/ 28 w 120"/>
                  <a:gd name="T13" fmla="*/ 0 h 56"/>
                  <a:gd name="T14" fmla="*/ 92 w 120"/>
                  <a:gd name="T15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0" h="56">
                    <a:moveTo>
                      <a:pt x="92" y="0"/>
                    </a:moveTo>
                    <a:cubicBezTo>
                      <a:pt x="107" y="0"/>
                      <a:pt x="120" y="12"/>
                      <a:pt x="120" y="28"/>
                    </a:cubicBezTo>
                    <a:cubicBezTo>
                      <a:pt x="120" y="43"/>
                      <a:pt x="107" y="56"/>
                      <a:pt x="92" y="56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13" y="56"/>
                      <a:pt x="0" y="43"/>
                      <a:pt x="0" y="28"/>
                    </a:cubicBezTo>
                    <a:cubicBezTo>
                      <a:pt x="0" y="20"/>
                      <a:pt x="3" y="13"/>
                      <a:pt x="8" y="8"/>
                    </a:cubicBezTo>
                    <a:cubicBezTo>
                      <a:pt x="13" y="3"/>
                      <a:pt x="20" y="0"/>
                      <a:pt x="28" y="0"/>
                    </a:cubicBezTo>
                    <a:lnTo>
                      <a:pt x="9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cxnSp>
          <p:nvCxnSpPr>
            <p:cNvPr id="78" name="直接连接符 77"/>
            <p:cNvCxnSpPr>
              <a:stCxn id="75" idx="3"/>
            </p:cNvCxnSpPr>
            <p:nvPr/>
          </p:nvCxnSpPr>
          <p:spPr>
            <a:xfrm>
              <a:off x="1076465" y="3808443"/>
              <a:ext cx="2570469" cy="0"/>
            </a:xfrm>
            <a:prstGeom prst="line">
              <a:avLst/>
            </a:prstGeom>
            <a:grpFill/>
            <a:ln w="19050">
              <a:solidFill>
                <a:srgbClr val="0076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矩形 78"/>
          <p:cNvSpPr/>
          <p:nvPr/>
        </p:nvSpPr>
        <p:spPr>
          <a:xfrm rot="915053">
            <a:off x="7506555" y="1096505"/>
            <a:ext cx="2309409" cy="1626609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pic>
        <p:nvPicPr>
          <p:cNvPr id="1027" name="Picture 3" descr="C:\Users\Administrator\Desktop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4191">
            <a:off x="4140531" y="3602756"/>
            <a:ext cx="2403083" cy="159874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bg1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8" grpId="0"/>
      <p:bldP spid="59" grpId="0" bldLvl="0" animBg="1"/>
      <p:bldP spid="59" grpId="1" bldLvl="0" animBg="1"/>
      <p:bldP spid="3" grpId="0" bldLvl="0" animBg="1"/>
      <p:bldP spid="4" grpId="0" bldLvl="0" animBg="1"/>
      <p:bldP spid="5" grpId="0" bldLvl="0" animBg="1"/>
      <p:bldP spid="6" grpId="0" bldLvl="0" animBg="1"/>
      <p:bldP spid="64" grpId="0"/>
      <p:bldP spid="65" grpId="0"/>
      <p:bldP spid="79" grpId="0" bldLvl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336780" cy="6951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738880" y="2068941"/>
            <a:ext cx="578739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Thank  You</a:t>
            </a:r>
            <a:endParaRPr lang="en-US" altLang="zh-CN" sz="6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5122"/>
          <p:cNvSpPr txBox="1">
            <a:spLocks noChangeArrowheads="1"/>
          </p:cNvSpPr>
          <p:nvPr/>
        </p:nvSpPr>
        <p:spPr bwMode="auto">
          <a:xfrm>
            <a:off x="3529906" y="3587528"/>
            <a:ext cx="5277160" cy="12299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深圳市金米多智能科技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有限公司</a:t>
            </a:r>
            <a:endParaRPr lang="en-US" altLang="zh-CN" sz="20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工厂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地址：</a:t>
            </a:r>
            <a:r>
              <a:rPr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深圳市龙岗区深汕路292号银龙物流园A6栋5楼柯之家</a:t>
            </a:r>
            <a:endParaRPr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76450" y="2214245"/>
            <a:ext cx="8039100" cy="144526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zh-CN" altLang="en-US" sz="8800" b="1" dirty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果蔬消毒机</a:t>
            </a:r>
            <a:r>
              <a:rPr lang="zh-CN" altLang="en-US" sz="8800" b="1" dirty="0" smtClean="0">
                <a:solidFill>
                  <a:schemeClr val="accent5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系列</a:t>
            </a:r>
            <a:endParaRPr lang="zh-CN" altLang="en-US" sz="8800" b="1" dirty="0">
              <a:solidFill>
                <a:schemeClr val="accent5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8810" y="3598228"/>
            <a:ext cx="8317230" cy="10388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Fruit and vegetable disinfector</a:t>
            </a:r>
            <a:r>
              <a:rPr lang="en-US" altLang="zh-CN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28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series</a:t>
            </a:r>
            <a:endParaRPr lang="zh-CN" altLang="en-US" sz="2800" b="1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2800" b="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658799" y="4731785"/>
            <a:ext cx="749296" cy="408371"/>
            <a:chOff x="5330878" y="5095783"/>
            <a:chExt cx="749296" cy="40837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7" name="斜纹 16"/>
            <p:cNvSpPr/>
            <p:nvPr/>
          </p:nvSpPr>
          <p:spPr>
            <a:xfrm flipH="1">
              <a:off x="5330878" y="5104661"/>
              <a:ext cx="381163" cy="399493"/>
            </a:xfrm>
            <a:prstGeom prst="diagStrip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斜纹 17"/>
            <p:cNvSpPr/>
            <p:nvPr/>
          </p:nvSpPr>
          <p:spPr>
            <a:xfrm>
              <a:off x="5699012" y="5095783"/>
              <a:ext cx="381162" cy="399493"/>
            </a:xfrm>
            <a:prstGeom prst="diagStrip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658799" y="5220057"/>
            <a:ext cx="749296" cy="408371"/>
            <a:chOff x="5801412" y="5220057"/>
            <a:chExt cx="749296" cy="408371"/>
          </a:xfrm>
        </p:grpSpPr>
        <p:sp>
          <p:nvSpPr>
            <p:cNvPr id="19" name="斜纹 18"/>
            <p:cNvSpPr/>
            <p:nvPr/>
          </p:nvSpPr>
          <p:spPr>
            <a:xfrm flipH="1">
              <a:off x="5801412" y="5228935"/>
              <a:ext cx="381163" cy="399493"/>
            </a:xfrm>
            <a:prstGeom prst="diagStrip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斜纹 19"/>
            <p:cNvSpPr/>
            <p:nvPr/>
          </p:nvSpPr>
          <p:spPr>
            <a:xfrm>
              <a:off x="6169546" y="5220057"/>
              <a:ext cx="381162" cy="399493"/>
            </a:xfrm>
            <a:prstGeom prst="diagStrip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_Flowchart: Decision 10"/>
          <p:cNvSpPr/>
          <p:nvPr>
            <p:custDataLst>
              <p:tags r:id="rId1"/>
            </p:custDataLst>
          </p:nvPr>
        </p:nvSpPr>
        <p:spPr>
          <a:xfrm>
            <a:off x="1005339" y="421797"/>
            <a:ext cx="314325" cy="304165"/>
          </a:xfrm>
          <a:prstGeom prst="flowChartDecisi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 descr="Q8HOK@YPQ7$AH{U3KP2Z4BQ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" y="1111250"/>
            <a:ext cx="4348480" cy="5551805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3"/>
            </p:custDataLst>
          </p:nvPr>
        </p:nvGraphicFramePr>
        <p:xfrm>
          <a:off x="4653280" y="1530350"/>
          <a:ext cx="7228840" cy="4873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100"/>
                <a:gridCol w="1925955"/>
                <a:gridCol w="1806575"/>
                <a:gridCol w="1807210"/>
              </a:tblGrid>
              <a:tr h="97472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产品型号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GSJ-S2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活氧发生量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200MG/H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7472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额定电压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20V~50Hz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额定功率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15W</a:t>
                      </a:r>
                      <a:endParaRPr lang="en-US" altLang="zh-CN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7472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产品净重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0.95 kg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装箱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数量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台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箱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7472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产品尺寸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210*50*300mm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包装尺寸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 dirty="0" smtClean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340*80*265mm</a:t>
                      </a:r>
                      <a:endParaRPr lang="en-US" altLang="zh-CN" sz="1600" b="0" dirty="0" smtClean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  <a:tr h="974725"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京东淘宝价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1680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批发零售价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8FAADC"/>
                    </a:solidFill>
                  </a:tcPr>
                </a:tc>
                <a:tc>
                  <a:txBody>
                    <a:bodyPr/>
                    <a:p>
                      <a:pPr algn="ctr" fontAlgn="auto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55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元</a:t>
                      </a:r>
                      <a:endParaRPr lang="zh-CN" altLang="en-US" sz="16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anchor="ctr" anchorCtr="0">
                    <a:solidFill>
                      <a:srgbClr val="BDD7EE"/>
                    </a:solidFill>
                  </a:tcPr>
                </a:tc>
              </a:tr>
            </a:tbl>
          </a:graphicData>
        </a:graphic>
      </p:graphicFrame>
      <p:sp>
        <p:nvSpPr>
          <p:cNvPr id="4" name="TextBox 11"/>
          <p:cNvSpPr txBox="1"/>
          <p:nvPr/>
        </p:nvSpPr>
        <p:spPr>
          <a:xfrm>
            <a:off x="1488440" y="281940"/>
            <a:ext cx="2186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产品介绍</a:t>
            </a:r>
            <a:r>
              <a:rPr lang="en-US" altLang="zh-CN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rPr>
              <a:t>              </a:t>
            </a:r>
            <a:endParaRPr lang="zh-CN" altLang="en-US" sz="20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3280" y="1111885"/>
            <a:ext cx="271399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</a:rPr>
              <a:t>产品参数：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3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2" grpId="1" bldLvl="0" animBg="1"/>
      <p:bldP spid="4" grpId="0"/>
    </p:bldLst>
  </p:timing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PA" val="v3.0.1"/>
</p:tagLst>
</file>

<file path=ppt/tags/tag100.xml><?xml version="1.0" encoding="utf-8"?>
<p:tagLst xmlns:p="http://schemas.openxmlformats.org/presentationml/2006/main">
  <p:tag name="PA" val="v3.0.1"/>
</p:tagLst>
</file>

<file path=ppt/tags/tag101.xml><?xml version="1.0" encoding="utf-8"?>
<p:tagLst xmlns:p="http://schemas.openxmlformats.org/presentationml/2006/main">
  <p:tag name="KSO_WM_UNIT_TABLE_BEAUTIFY" val="smartTable{571a31e1-041f-4908-a409-d9564d90a1dd}"/>
  <p:tag name="TABLE_ENDDRAG_ORIGIN_RECT" val="569*376"/>
  <p:tag name="TABLE_ENDDRAG_RECT" val="366*120*569*376"/>
</p:tagLst>
</file>

<file path=ppt/tags/tag102.xml><?xml version="1.0" encoding="utf-8"?>
<p:tagLst xmlns:p="http://schemas.openxmlformats.org/presentationml/2006/main">
  <p:tag name="PA" val="v3.0.1"/>
</p:tagLst>
</file>

<file path=ppt/tags/tag103.xml><?xml version="1.0" encoding="utf-8"?>
<p:tagLst xmlns:p="http://schemas.openxmlformats.org/presentationml/2006/main">
  <p:tag name="KSO_WM_UNIT_TABLE_BEAUTIFY" val="smartTable{571a31e1-041f-4908-a409-d9564d90a1dd}"/>
  <p:tag name="TABLE_ENDDRAG_ORIGIN_RECT" val="569*371"/>
  <p:tag name="TABLE_ENDDRAG_RECT" val="366*120*569*371"/>
</p:tagLst>
</file>

<file path=ppt/tags/tag104.xml><?xml version="1.0" encoding="utf-8"?>
<p:tagLst xmlns:p="http://schemas.openxmlformats.org/presentationml/2006/main">
  <p:tag name="PA" val="v3.0.1"/>
</p:tagLst>
</file>

<file path=ppt/tags/tag105.xml><?xml version="1.0" encoding="utf-8"?>
<p:tagLst xmlns:p="http://schemas.openxmlformats.org/presentationml/2006/main">
  <p:tag name="KSO_WM_UNIT_TABLE_BEAUTIFY" val="smartTable{571a31e1-041f-4908-a409-d9564d90a1dd}"/>
  <p:tag name="TABLE_ENDDRAG_ORIGIN_RECT" val="569*375"/>
  <p:tag name="TABLE_ENDDRAG_RECT" val="366*120*569*375"/>
</p:tagLst>
</file>

<file path=ppt/tags/tag106.xml><?xml version="1.0" encoding="utf-8"?>
<p:tagLst xmlns:p="http://schemas.openxmlformats.org/presentationml/2006/main">
  <p:tag name="PA" val="v3.0.1"/>
</p:tagLst>
</file>

<file path=ppt/tags/tag107.xml><?xml version="1.0" encoding="utf-8"?>
<p:tagLst xmlns:p="http://schemas.openxmlformats.org/presentationml/2006/main">
  <p:tag name="KSO_WM_UNIT_TABLE_BEAUTIFY" val="smartTable{571a31e1-041f-4908-a409-d9564d90a1dd}"/>
  <p:tag name="TABLE_ENDDRAG_ORIGIN_RECT" val="569*373"/>
  <p:tag name="TABLE_ENDDRAG_RECT" val="366*120*569*373"/>
</p:tagLst>
</file>

<file path=ppt/tags/tag108.xml><?xml version="1.0" encoding="utf-8"?>
<p:tagLst xmlns:p="http://schemas.openxmlformats.org/presentationml/2006/main">
  <p:tag name="PA" val="v3.0.1"/>
</p:tagLst>
</file>

<file path=ppt/tags/tag109.xml><?xml version="1.0" encoding="utf-8"?>
<p:tagLst xmlns:p="http://schemas.openxmlformats.org/presentationml/2006/main">
  <p:tag name="KSO_WM_UNIT_TABLE_BEAUTIFY" val="smartTable{571a31e1-041f-4908-a409-d9564d90a1dd}"/>
  <p:tag name="TABLE_ENDDRAG_ORIGIN_RECT" val="569*374"/>
  <p:tag name="TABLE_ENDDRAG_RECT" val="366*120*569*375"/>
</p:tagLst>
</file>

<file path=ppt/tags/tag11.xml><?xml version="1.0" encoding="utf-8"?>
<p:tagLst xmlns:p="http://schemas.openxmlformats.org/presentationml/2006/main">
  <p:tag name="PA" val="v3.0.1"/>
</p:tagLst>
</file>

<file path=ppt/tags/tag110.xml><?xml version="1.0" encoding="utf-8"?>
<p:tagLst xmlns:p="http://schemas.openxmlformats.org/presentationml/2006/main">
  <p:tag name="PA" val="v3.0.1"/>
</p:tagLst>
</file>

<file path=ppt/tags/tag111.xml><?xml version="1.0" encoding="utf-8"?>
<p:tagLst xmlns:p="http://schemas.openxmlformats.org/presentationml/2006/main">
  <p:tag name="KSO_WM_UNIT_TABLE_BEAUTIFY" val="smartTable{571a31e1-041f-4908-a409-d9564d90a1dd}"/>
  <p:tag name="TABLE_ENDDRAG_ORIGIN_RECT" val="569*371"/>
  <p:tag name="TABLE_ENDDRAG_RECT" val="366*120*569*371"/>
</p:tagLst>
</file>

<file path=ppt/tags/tag112.xml><?xml version="1.0" encoding="utf-8"?>
<p:tagLst xmlns:p="http://schemas.openxmlformats.org/presentationml/2006/main">
  <p:tag name="PA" val="v3.0.1"/>
</p:tagLst>
</file>

<file path=ppt/tags/tag113.xml><?xml version="1.0" encoding="utf-8"?>
<p:tagLst xmlns:p="http://schemas.openxmlformats.org/presentationml/2006/main">
  <p:tag name="KSO_WM_UNIT_TABLE_BEAUTIFY" val="smartTable{571a31e1-041f-4908-a409-d9564d90a1dd}"/>
  <p:tag name="TABLE_ENDDRAG_ORIGIN_RECT" val="569*367"/>
  <p:tag name="TABLE_ENDDRAG_RECT" val="366*120*569*367"/>
</p:tagLst>
</file>

<file path=ppt/tags/tag114.xml><?xml version="1.0" encoding="utf-8"?>
<p:tagLst xmlns:p="http://schemas.openxmlformats.org/presentationml/2006/main">
  <p:tag name="PA" val="v3.0.1"/>
</p:tagLst>
</file>

<file path=ppt/tags/tag115.xml><?xml version="1.0" encoding="utf-8"?>
<p:tagLst xmlns:p="http://schemas.openxmlformats.org/presentationml/2006/main">
  <p:tag name="KSO_WM_UNIT_TABLE_BEAUTIFY" val="smartTable{571a31e1-041f-4908-a409-d9564d90a1dd}"/>
  <p:tag name="TABLE_ENDDRAG_ORIGIN_RECT" val="569*364"/>
  <p:tag name="TABLE_ENDDRAG_RECT" val="366*120*569*364"/>
</p:tagLst>
</file>

<file path=ppt/tags/tag116.xml><?xml version="1.0" encoding="utf-8"?>
<p:tagLst xmlns:p="http://schemas.openxmlformats.org/presentationml/2006/main">
  <p:tag name="PA" val="v3.0.1"/>
</p:tagLst>
</file>

<file path=ppt/tags/tag117.xml><?xml version="1.0" encoding="utf-8"?>
<p:tagLst xmlns:p="http://schemas.openxmlformats.org/presentationml/2006/main">
  <p:tag name="KSO_WM_UNIT_TABLE_BEAUTIFY" val="smartTable{571a31e1-041f-4908-a409-d9564d90a1dd}"/>
  <p:tag name="TABLE_ENDDRAG_ORIGIN_RECT" val="569*363"/>
  <p:tag name="TABLE_ENDDRAG_RECT" val="366*120*569*363"/>
</p:tagLst>
</file>

<file path=ppt/tags/tag118.xml><?xml version="1.0" encoding="utf-8"?>
<p:tagLst xmlns:p="http://schemas.openxmlformats.org/presentationml/2006/main">
  <p:tag name="PA" val="v3.0.1"/>
</p:tagLst>
</file>

<file path=ppt/tags/tag119.xml><?xml version="1.0" encoding="utf-8"?>
<p:tagLst xmlns:p="http://schemas.openxmlformats.org/presentationml/2006/main">
  <p:tag name="KSO_WM_UNIT_TABLE_BEAUTIFY" val="smartTable{571a31e1-041f-4908-a409-d9564d90a1dd}"/>
  <p:tag name="TABLE_ENDDRAG_ORIGIN_RECT" val="569*372"/>
  <p:tag name="TABLE_ENDDRAG_RECT" val="366*120*569*372"/>
</p:tagLst>
</file>

<file path=ppt/tags/tag12.xml><?xml version="1.0" encoding="utf-8"?>
<p:tagLst xmlns:p="http://schemas.openxmlformats.org/presentationml/2006/main">
  <p:tag name="PA" val="v3.0.1"/>
</p:tagLst>
</file>

<file path=ppt/tags/tag120.xml><?xml version="1.0" encoding="utf-8"?>
<p:tagLst xmlns:p="http://schemas.openxmlformats.org/presentationml/2006/main">
  <p:tag name="PA" val="v3.0.1"/>
</p:tagLst>
</file>

<file path=ppt/tags/tag121.xml><?xml version="1.0" encoding="utf-8"?>
<p:tagLst xmlns:p="http://schemas.openxmlformats.org/presentationml/2006/main">
  <p:tag name="KSO_WM_UNIT_TABLE_BEAUTIFY" val="smartTable{571a31e1-041f-4908-a409-d9564d90a1dd}"/>
  <p:tag name="TABLE_ENDDRAG_ORIGIN_RECT" val="569*376"/>
  <p:tag name="TABLE_ENDDRAG_RECT" val="366*120*569*376"/>
</p:tagLst>
</file>

<file path=ppt/tags/tag122.xml><?xml version="1.0" encoding="utf-8"?>
<p:tagLst xmlns:p="http://schemas.openxmlformats.org/presentationml/2006/main">
  <p:tag name="PA" val="v3.0.1"/>
</p:tagLst>
</file>

<file path=ppt/tags/tag123.xml><?xml version="1.0" encoding="utf-8"?>
<p:tagLst xmlns:p="http://schemas.openxmlformats.org/presentationml/2006/main">
  <p:tag name="KSO_WM_UNIT_TABLE_BEAUTIFY" val="smartTable{571a31e1-041f-4908-a409-d9564d90a1dd}"/>
  <p:tag name="TABLE_ENDDRAG_ORIGIN_RECT" val="569*374"/>
  <p:tag name="TABLE_ENDDRAG_RECT" val="366*120*569*375"/>
</p:tagLst>
</file>

<file path=ppt/tags/tag124.xml><?xml version="1.0" encoding="utf-8"?>
<p:tagLst xmlns:p="http://schemas.openxmlformats.org/presentationml/2006/main">
  <p:tag name="PA" val="v3.0.1"/>
</p:tagLst>
</file>

<file path=ppt/tags/tag125.xml><?xml version="1.0" encoding="utf-8"?>
<p:tagLst xmlns:p="http://schemas.openxmlformats.org/presentationml/2006/main">
  <p:tag name="KSO_WM_UNIT_TABLE_BEAUTIFY" val="smartTable{571a31e1-041f-4908-a409-d9564d90a1dd}"/>
  <p:tag name="TABLE_ENDDRAG_ORIGIN_RECT" val="569*374"/>
  <p:tag name="TABLE_ENDDRAG_RECT" val="366*120*569*374"/>
</p:tagLst>
</file>

<file path=ppt/tags/tag126.xml><?xml version="1.0" encoding="utf-8"?>
<p:tagLst xmlns:p="http://schemas.openxmlformats.org/presentationml/2006/main">
  <p:tag name="PA" val="v3.0.1"/>
</p:tagLst>
</file>

<file path=ppt/tags/tag127.xml><?xml version="1.0" encoding="utf-8"?>
<p:tagLst xmlns:p="http://schemas.openxmlformats.org/presentationml/2006/main">
  <p:tag name="KSO_WM_UNIT_TABLE_BEAUTIFY" val="smartTable{571a31e1-041f-4908-a409-d9564d90a1dd}"/>
  <p:tag name="TABLE_ENDDRAG_ORIGIN_RECT" val="569*373"/>
  <p:tag name="TABLE_ENDDRAG_RECT" val="366*120*569*373"/>
</p:tagLst>
</file>

<file path=ppt/tags/tag128.xml><?xml version="1.0" encoding="utf-8"?>
<p:tagLst xmlns:p="http://schemas.openxmlformats.org/presentationml/2006/main">
  <p:tag name="PA" val="v3.0.1"/>
</p:tagLst>
</file>

<file path=ppt/tags/tag129.xml><?xml version="1.0" encoding="utf-8"?>
<p:tagLst xmlns:p="http://schemas.openxmlformats.org/presentationml/2006/main">
  <p:tag name="KSO_WM_UNIT_TABLE_BEAUTIFY" val="smartTable{571a31e1-041f-4908-a409-d9564d90a1dd}"/>
  <p:tag name="TABLE_ENDDRAG_ORIGIN_RECT" val="569*371"/>
  <p:tag name="TABLE_ENDDRAG_RECT" val="366*120*569*371"/>
</p:tagLst>
</file>

<file path=ppt/tags/tag13.xml><?xml version="1.0" encoding="utf-8"?>
<p:tagLst xmlns:p="http://schemas.openxmlformats.org/presentationml/2006/main">
  <p:tag name="PA" val="v3.0.1"/>
</p:tagLst>
</file>

<file path=ppt/tags/tag130.xml><?xml version="1.0" encoding="utf-8"?>
<p:tagLst xmlns:p="http://schemas.openxmlformats.org/presentationml/2006/main">
  <p:tag name="PA" val="v3.0.1"/>
</p:tagLst>
</file>

<file path=ppt/tags/tag131.xml><?xml version="1.0" encoding="utf-8"?>
<p:tagLst xmlns:p="http://schemas.openxmlformats.org/presentationml/2006/main">
  <p:tag name="KSO_WM_UNIT_TABLE_BEAUTIFY" val="smartTable{571a31e1-041f-4908-a409-d9564d90a1dd}"/>
  <p:tag name="TABLE_ENDDRAG_ORIGIN_RECT" val="569*372"/>
  <p:tag name="TABLE_ENDDRAG_RECT" val="366*120*569*372"/>
</p:tagLst>
</file>

<file path=ppt/tags/tag132.xml><?xml version="1.0" encoding="utf-8"?>
<p:tagLst xmlns:p="http://schemas.openxmlformats.org/presentationml/2006/main">
  <p:tag name="PA" val="v3.0.1"/>
</p:tagLst>
</file>

<file path=ppt/tags/tag133.xml><?xml version="1.0" encoding="utf-8"?>
<p:tagLst xmlns:p="http://schemas.openxmlformats.org/presentationml/2006/main">
  <p:tag name="KSO_WM_UNIT_TABLE_BEAUTIFY" val="smartTable{571a31e1-041f-4908-a409-d9564d90a1dd}"/>
  <p:tag name="TABLE_ENDDRAG_ORIGIN_RECT" val="569*375"/>
  <p:tag name="TABLE_ENDDRAG_RECT" val="366*120*569*375"/>
</p:tagLst>
</file>

<file path=ppt/tags/tag134.xml><?xml version="1.0" encoding="utf-8"?>
<p:tagLst xmlns:p="http://schemas.openxmlformats.org/presentationml/2006/main">
  <p:tag name="PA" val="v3.0.1"/>
</p:tagLst>
</file>

<file path=ppt/tags/tag135.xml><?xml version="1.0" encoding="utf-8"?>
<p:tagLst xmlns:p="http://schemas.openxmlformats.org/presentationml/2006/main">
  <p:tag name="KSO_WM_UNIT_TABLE_BEAUTIFY" val="smartTable{571a31e1-041f-4908-a409-d9564d90a1dd}"/>
  <p:tag name="TABLE_ENDDRAG_ORIGIN_RECT" val="569*370"/>
  <p:tag name="TABLE_ENDDRAG_RECT" val="366*120*569*370"/>
</p:tagLst>
</file>

<file path=ppt/tags/tag136.xml><?xml version="1.0" encoding="utf-8"?>
<p:tagLst xmlns:p="http://schemas.openxmlformats.org/presentationml/2006/main">
  <p:tag name="PA" val="v3.0.1"/>
</p:tagLst>
</file>

<file path=ppt/tags/tag137.xml><?xml version="1.0" encoding="utf-8"?>
<p:tagLst xmlns:p="http://schemas.openxmlformats.org/presentationml/2006/main">
  <p:tag name="KSO_WM_UNIT_TABLE_BEAUTIFY" val="smartTable{571a31e1-041f-4908-a409-d9564d90a1dd}"/>
  <p:tag name="TABLE_ENDDRAG_ORIGIN_RECT" val="569*371"/>
  <p:tag name="TABLE_ENDDRAG_RECT" val="366*120*569*372"/>
</p:tagLst>
</file>

<file path=ppt/tags/tag138.xml><?xml version="1.0" encoding="utf-8"?>
<p:tagLst xmlns:p="http://schemas.openxmlformats.org/presentationml/2006/main">
  <p:tag name="PA" val="v3.0.1"/>
</p:tagLst>
</file>

<file path=ppt/tags/tag139.xml><?xml version="1.0" encoding="utf-8"?>
<p:tagLst xmlns:p="http://schemas.openxmlformats.org/presentationml/2006/main">
  <p:tag name="KSO_WM_UNIT_TABLE_BEAUTIFY" val="smartTable{571a31e1-041f-4908-a409-d9564d90a1dd}"/>
  <p:tag name="TABLE_ENDDRAG_ORIGIN_RECT" val="569*365"/>
  <p:tag name="TABLE_ENDDRAG_RECT" val="366*120*569*365"/>
</p:tagLst>
</file>

<file path=ppt/tags/tag14.xml><?xml version="1.0" encoding="utf-8"?>
<p:tagLst xmlns:p="http://schemas.openxmlformats.org/presentationml/2006/main">
  <p:tag name="PA" val="v3.0.1"/>
</p:tagLst>
</file>

<file path=ppt/tags/tag140.xml><?xml version="1.0" encoding="utf-8"?>
<p:tagLst xmlns:p="http://schemas.openxmlformats.org/presentationml/2006/main">
  <p:tag name="PA" val="v3.0.1"/>
</p:tagLst>
</file>

<file path=ppt/tags/tag141.xml><?xml version="1.0" encoding="utf-8"?>
<p:tagLst xmlns:p="http://schemas.openxmlformats.org/presentationml/2006/main">
  <p:tag name="KSO_WM_UNIT_TABLE_BEAUTIFY" val="smartTable{571a31e1-041f-4908-a409-d9564d90a1dd}"/>
  <p:tag name="TABLE_ENDDRAG_ORIGIN_RECT" val="569*373"/>
  <p:tag name="TABLE_ENDDRAG_RECT" val="366*120*569*373"/>
</p:tagLst>
</file>

<file path=ppt/tags/tag142.xml><?xml version="1.0" encoding="utf-8"?>
<p:tagLst xmlns:p="http://schemas.openxmlformats.org/presentationml/2006/main">
  <p:tag name="PA" val="v3.0.1"/>
</p:tagLst>
</file>

<file path=ppt/tags/tag143.xml><?xml version="1.0" encoding="utf-8"?>
<p:tagLst xmlns:p="http://schemas.openxmlformats.org/presentationml/2006/main">
  <p:tag name="PA" val="v3.0.1"/>
</p:tagLst>
</file>

<file path=ppt/tags/tag15.xml><?xml version="1.0" encoding="utf-8"?>
<p:tagLst xmlns:p="http://schemas.openxmlformats.org/presentationml/2006/main">
  <p:tag name="KSO_WM_UNIT_TABLE_BEAUTIFY" val="smartTable{571a31e1-041f-4908-a409-d9564d90a1dd}"/>
  <p:tag name="TABLE_ENDDRAG_ORIGIN_RECT" val="569*383"/>
  <p:tag name="TABLE_ENDDRAG_RECT" val="366*120*569*383"/>
</p:tagLst>
</file>

<file path=ppt/tags/tag16.xml><?xml version="1.0" encoding="utf-8"?>
<p:tagLst xmlns:p="http://schemas.openxmlformats.org/presentationml/2006/main">
  <p:tag name="PA" val="v3.0.1"/>
</p:tagLst>
</file>

<file path=ppt/tags/tag17.xml><?xml version="1.0" encoding="utf-8"?>
<p:tagLst xmlns:p="http://schemas.openxmlformats.org/presentationml/2006/main">
  <p:tag name="KSO_WM_UNIT_TABLE_BEAUTIFY" val="smartTable{571a31e1-041f-4908-a409-d9564d90a1dd}"/>
  <p:tag name="TABLE_ENDDRAG_ORIGIN_RECT" val="569*365"/>
  <p:tag name="TABLE_ENDDRAG_RECT" val="366*120*569*365"/>
</p:tagLst>
</file>

<file path=ppt/tags/tag18.xml><?xml version="1.0" encoding="utf-8"?>
<p:tagLst xmlns:p="http://schemas.openxmlformats.org/presentationml/2006/main">
  <p:tag name="PA" val="v3.0.1"/>
</p:tagLst>
</file>

<file path=ppt/tags/tag19.xml><?xml version="1.0" encoding="utf-8"?>
<p:tagLst xmlns:p="http://schemas.openxmlformats.org/presentationml/2006/main">
  <p:tag name="KSO_WM_UNIT_TABLE_BEAUTIFY" val="smartTable{571a31e1-041f-4908-a409-d9564d90a1dd}"/>
  <p:tag name="TABLE_ENDDRAG_ORIGIN_RECT" val="569*378"/>
  <p:tag name="TABLE_ENDDRAG_RECT" val="366*120*569*378"/>
</p:tagLst>
</file>

<file path=ppt/tags/tag2.xml><?xml version="1.0" encoding="utf-8"?>
<p:tagLst xmlns:p="http://schemas.openxmlformats.org/presentationml/2006/main">
  <p:tag name="PA" val="v3.0.1"/>
</p:tagLst>
</file>

<file path=ppt/tags/tag20.xml><?xml version="1.0" encoding="utf-8"?>
<p:tagLst xmlns:p="http://schemas.openxmlformats.org/presentationml/2006/main">
  <p:tag name="PA" val="v3.0.1"/>
</p:tagLst>
</file>

<file path=ppt/tags/tag21.xml><?xml version="1.0" encoding="utf-8"?>
<p:tagLst xmlns:p="http://schemas.openxmlformats.org/presentationml/2006/main">
  <p:tag name="KSO_WM_UNIT_TABLE_BEAUTIFY" val="smartTable{571a31e1-041f-4908-a409-d9564d90a1dd}"/>
  <p:tag name="TABLE_ENDDRAG_ORIGIN_RECT" val="569*368"/>
  <p:tag name="TABLE_ENDDRAG_RECT" val="366*120*569*368"/>
</p:tagLst>
</file>

<file path=ppt/tags/tag22.xml><?xml version="1.0" encoding="utf-8"?>
<p:tagLst xmlns:p="http://schemas.openxmlformats.org/presentationml/2006/main">
  <p:tag name="PA" val="v3.0.1"/>
</p:tagLst>
</file>

<file path=ppt/tags/tag23.xml><?xml version="1.0" encoding="utf-8"?>
<p:tagLst xmlns:p="http://schemas.openxmlformats.org/presentationml/2006/main">
  <p:tag name="KSO_WM_UNIT_TABLE_BEAUTIFY" val="smartTable{571a31e1-041f-4908-a409-d9564d90a1dd}"/>
  <p:tag name="TABLE_ENDDRAG_ORIGIN_RECT" val="569*369"/>
  <p:tag name="TABLE_ENDDRAG_RECT" val="366*120*569*369"/>
</p:tagLst>
</file>

<file path=ppt/tags/tag24.xml><?xml version="1.0" encoding="utf-8"?>
<p:tagLst xmlns:p="http://schemas.openxmlformats.org/presentationml/2006/main">
  <p:tag name="PA" val="v3.0.1"/>
</p:tagLst>
</file>

<file path=ppt/tags/tag25.xml><?xml version="1.0" encoding="utf-8"?>
<p:tagLst xmlns:p="http://schemas.openxmlformats.org/presentationml/2006/main">
  <p:tag name="KSO_WM_UNIT_TABLE_BEAUTIFY" val="smartTable{571a31e1-041f-4908-a409-d9564d90a1dd}"/>
  <p:tag name="TABLE_ENDDRAG_ORIGIN_RECT" val="569*372"/>
  <p:tag name="TABLE_ENDDRAG_RECT" val="366*120*569*372"/>
</p:tagLst>
</file>

<file path=ppt/tags/tag26.xml><?xml version="1.0" encoding="utf-8"?>
<p:tagLst xmlns:p="http://schemas.openxmlformats.org/presentationml/2006/main">
  <p:tag name="PA" val="v3.0.1"/>
</p:tagLst>
</file>

<file path=ppt/tags/tag27.xml><?xml version="1.0" encoding="utf-8"?>
<p:tagLst xmlns:p="http://schemas.openxmlformats.org/presentationml/2006/main">
  <p:tag name="KSO_WM_UNIT_TABLE_BEAUTIFY" val="smartTable{571a31e1-041f-4908-a409-d9564d90a1dd}"/>
  <p:tag name="TABLE_ENDDRAG_ORIGIN_RECT" val="569*374"/>
  <p:tag name="TABLE_ENDDRAG_RECT" val="366*120*569*374"/>
</p:tagLst>
</file>

<file path=ppt/tags/tag28.xml><?xml version="1.0" encoding="utf-8"?>
<p:tagLst xmlns:p="http://schemas.openxmlformats.org/presentationml/2006/main">
  <p:tag name="PA" val="v3.0.1"/>
</p:tagLst>
</file>

<file path=ppt/tags/tag29.xml><?xml version="1.0" encoding="utf-8"?>
<p:tagLst xmlns:p="http://schemas.openxmlformats.org/presentationml/2006/main">
  <p:tag name="KSO_WM_UNIT_TABLE_BEAUTIFY" val="smartTable{571a31e1-041f-4908-a409-d9564d90a1dd}"/>
  <p:tag name="TABLE_ENDDRAG_ORIGIN_RECT" val="569*372"/>
  <p:tag name="TABLE_ENDDRAG_RECT" val="366*120*569*372"/>
</p:tagLst>
</file>

<file path=ppt/tags/tag3.xml><?xml version="1.0" encoding="utf-8"?>
<p:tagLst xmlns:p="http://schemas.openxmlformats.org/presentationml/2006/main">
  <p:tag name="PA" val="v3.0.1"/>
</p:tagLst>
</file>

<file path=ppt/tags/tag30.xml><?xml version="1.0" encoding="utf-8"?>
<p:tagLst xmlns:p="http://schemas.openxmlformats.org/presentationml/2006/main">
  <p:tag name="PA" val="v3.0.1"/>
</p:tagLst>
</file>

<file path=ppt/tags/tag31.xml><?xml version="1.0" encoding="utf-8"?>
<p:tagLst xmlns:p="http://schemas.openxmlformats.org/presentationml/2006/main">
  <p:tag name="KSO_WM_UNIT_TABLE_BEAUTIFY" val="smartTable{571a31e1-041f-4908-a409-d9564d90a1dd}"/>
  <p:tag name="TABLE_ENDDRAG_ORIGIN_RECT" val="569*367"/>
  <p:tag name="TABLE_ENDDRAG_RECT" val="366*120*569*367"/>
</p:tagLst>
</file>

<file path=ppt/tags/tag32.xml><?xml version="1.0" encoding="utf-8"?>
<p:tagLst xmlns:p="http://schemas.openxmlformats.org/presentationml/2006/main">
  <p:tag name="PA" val="v3.0.1"/>
</p:tagLst>
</file>

<file path=ppt/tags/tag33.xml><?xml version="1.0" encoding="utf-8"?>
<p:tagLst xmlns:p="http://schemas.openxmlformats.org/presentationml/2006/main">
  <p:tag name="KSO_WM_UNIT_TABLE_BEAUTIFY" val="smartTable{571a31e1-041f-4908-a409-d9564d90a1dd}"/>
  <p:tag name="TABLE_ENDDRAG_ORIGIN_RECT" val="569*373"/>
  <p:tag name="TABLE_ENDDRAG_RECT" val="366*120*569*373"/>
</p:tagLst>
</file>

<file path=ppt/tags/tag34.xml><?xml version="1.0" encoding="utf-8"?>
<p:tagLst xmlns:p="http://schemas.openxmlformats.org/presentationml/2006/main">
  <p:tag name="PA" val="v3.0.1"/>
</p:tagLst>
</file>

<file path=ppt/tags/tag35.xml><?xml version="1.0" encoding="utf-8"?>
<p:tagLst xmlns:p="http://schemas.openxmlformats.org/presentationml/2006/main">
  <p:tag name="KSO_WM_UNIT_TABLE_BEAUTIFY" val="smartTable{571a31e1-041f-4908-a409-d9564d90a1dd}"/>
  <p:tag name="TABLE_ENDDRAG_ORIGIN_RECT" val="569*366"/>
  <p:tag name="TABLE_ENDDRAG_RECT" val="366*120*569*366"/>
</p:tagLst>
</file>

<file path=ppt/tags/tag36.xml><?xml version="1.0" encoding="utf-8"?>
<p:tagLst xmlns:p="http://schemas.openxmlformats.org/presentationml/2006/main">
  <p:tag name="PA" val="v3.0.1"/>
</p:tagLst>
</file>

<file path=ppt/tags/tag37.xml><?xml version="1.0" encoding="utf-8"?>
<p:tagLst xmlns:p="http://schemas.openxmlformats.org/presentationml/2006/main">
  <p:tag name="KSO_WM_UNIT_TABLE_BEAUTIFY" val="smartTable{571a31e1-041f-4908-a409-d9564d90a1dd}"/>
  <p:tag name="TABLE_ENDDRAG_ORIGIN_RECT" val="569*367"/>
  <p:tag name="TABLE_ENDDRAG_RECT" val="366*120*569*367"/>
</p:tagLst>
</file>

<file path=ppt/tags/tag38.xml><?xml version="1.0" encoding="utf-8"?>
<p:tagLst xmlns:p="http://schemas.openxmlformats.org/presentationml/2006/main">
  <p:tag name="PA" val="v3.0.1"/>
</p:tagLst>
</file>

<file path=ppt/tags/tag39.xml><?xml version="1.0" encoding="utf-8"?>
<p:tagLst xmlns:p="http://schemas.openxmlformats.org/presentationml/2006/main">
  <p:tag name="KSO_WM_UNIT_TABLE_BEAUTIFY" val="smartTable{571a31e1-041f-4908-a409-d9564d90a1dd}"/>
  <p:tag name="TABLE_ENDDRAG_ORIGIN_RECT" val="569*365"/>
  <p:tag name="TABLE_ENDDRAG_RECT" val="366*120*569*365"/>
</p:tagLst>
</file>

<file path=ppt/tags/tag4.xml><?xml version="1.0" encoding="utf-8"?>
<p:tagLst xmlns:p="http://schemas.openxmlformats.org/presentationml/2006/main">
  <p:tag name="PA" val="v3.0.1"/>
</p:tagLst>
</file>

<file path=ppt/tags/tag40.xml><?xml version="1.0" encoding="utf-8"?>
<p:tagLst xmlns:p="http://schemas.openxmlformats.org/presentationml/2006/main">
  <p:tag name="PA" val="v3.0.1"/>
</p:tagLst>
</file>

<file path=ppt/tags/tag41.xml><?xml version="1.0" encoding="utf-8"?>
<p:tagLst xmlns:p="http://schemas.openxmlformats.org/presentationml/2006/main">
  <p:tag name="KSO_WM_UNIT_TABLE_BEAUTIFY" val="smartTable{571a31e1-041f-4908-a409-d9564d90a1dd}"/>
  <p:tag name="TABLE_ENDDRAG_ORIGIN_RECT" val="569*368"/>
  <p:tag name="TABLE_ENDDRAG_RECT" val="366*120*569*368"/>
</p:tagLst>
</file>

<file path=ppt/tags/tag42.xml><?xml version="1.0" encoding="utf-8"?>
<p:tagLst xmlns:p="http://schemas.openxmlformats.org/presentationml/2006/main">
  <p:tag name="PA" val="v3.0.1"/>
</p:tagLst>
</file>

<file path=ppt/tags/tag43.xml><?xml version="1.0" encoding="utf-8"?>
<p:tagLst xmlns:p="http://schemas.openxmlformats.org/presentationml/2006/main">
  <p:tag name="KSO_WM_UNIT_TABLE_BEAUTIFY" val="smartTable{571a31e1-041f-4908-a409-d9564d90a1dd}"/>
  <p:tag name="TABLE_ENDDRAG_ORIGIN_RECT" val="569*371"/>
  <p:tag name="TABLE_ENDDRAG_RECT" val="366*120*569*371"/>
</p:tagLst>
</file>

<file path=ppt/tags/tag44.xml><?xml version="1.0" encoding="utf-8"?>
<p:tagLst xmlns:p="http://schemas.openxmlformats.org/presentationml/2006/main">
  <p:tag name="PA" val="v3.0.1"/>
</p:tagLst>
</file>

<file path=ppt/tags/tag45.xml><?xml version="1.0" encoding="utf-8"?>
<p:tagLst xmlns:p="http://schemas.openxmlformats.org/presentationml/2006/main">
  <p:tag name="KSO_WM_UNIT_TABLE_BEAUTIFY" val="smartTable{571a31e1-041f-4908-a409-d9564d90a1dd}"/>
  <p:tag name="TABLE_ENDDRAG_ORIGIN_RECT" val="569*371"/>
  <p:tag name="TABLE_ENDDRAG_RECT" val="366*120*569*371"/>
</p:tagLst>
</file>

<file path=ppt/tags/tag46.xml><?xml version="1.0" encoding="utf-8"?>
<p:tagLst xmlns:p="http://schemas.openxmlformats.org/presentationml/2006/main">
  <p:tag name="PA" val="v3.0.1"/>
</p:tagLst>
</file>

<file path=ppt/tags/tag47.xml><?xml version="1.0" encoding="utf-8"?>
<p:tagLst xmlns:p="http://schemas.openxmlformats.org/presentationml/2006/main">
  <p:tag name="KSO_WM_UNIT_TABLE_BEAUTIFY" val="smartTable{571a31e1-041f-4908-a409-d9564d90a1dd}"/>
  <p:tag name="TABLE_ENDDRAG_ORIGIN_RECT" val="569*364"/>
  <p:tag name="TABLE_ENDDRAG_RECT" val="366*120*569*364"/>
</p:tagLst>
</file>

<file path=ppt/tags/tag48.xml><?xml version="1.0" encoding="utf-8"?>
<p:tagLst xmlns:p="http://schemas.openxmlformats.org/presentationml/2006/main">
  <p:tag name="PA" val="v3.0.1"/>
</p:tagLst>
</file>

<file path=ppt/tags/tag49.xml><?xml version="1.0" encoding="utf-8"?>
<p:tagLst xmlns:p="http://schemas.openxmlformats.org/presentationml/2006/main">
  <p:tag name="KSO_WM_UNIT_TABLE_BEAUTIFY" val="smartTable{571a31e1-041f-4908-a409-d9564d90a1dd}"/>
  <p:tag name="TABLE_ENDDRAG_ORIGIN_RECT" val="569*364"/>
  <p:tag name="TABLE_ENDDRAG_RECT" val="366*120*569*364"/>
</p:tagLst>
</file>

<file path=ppt/tags/tag5.xml><?xml version="1.0" encoding="utf-8"?>
<p:tagLst xmlns:p="http://schemas.openxmlformats.org/presentationml/2006/main">
  <p:tag name="PA" val="v3.0.1"/>
</p:tagLst>
</file>

<file path=ppt/tags/tag50.xml><?xml version="1.0" encoding="utf-8"?>
<p:tagLst xmlns:p="http://schemas.openxmlformats.org/presentationml/2006/main">
  <p:tag name="PA" val="v3.0.1"/>
</p:tagLst>
</file>

<file path=ppt/tags/tag51.xml><?xml version="1.0" encoding="utf-8"?>
<p:tagLst xmlns:p="http://schemas.openxmlformats.org/presentationml/2006/main">
  <p:tag name="KSO_WM_UNIT_TABLE_BEAUTIFY" val="smartTable{571a31e1-041f-4908-a409-d9564d90a1dd}"/>
  <p:tag name="TABLE_ENDDRAG_ORIGIN_RECT" val="569*364"/>
  <p:tag name="TABLE_ENDDRAG_RECT" val="366*120*569*364"/>
</p:tagLst>
</file>

<file path=ppt/tags/tag52.xml><?xml version="1.0" encoding="utf-8"?>
<p:tagLst xmlns:p="http://schemas.openxmlformats.org/presentationml/2006/main">
  <p:tag name="PA" val="v3.0.1"/>
</p:tagLst>
</file>

<file path=ppt/tags/tag53.xml><?xml version="1.0" encoding="utf-8"?>
<p:tagLst xmlns:p="http://schemas.openxmlformats.org/presentationml/2006/main">
  <p:tag name="KSO_WM_UNIT_TABLE_BEAUTIFY" val="smartTable{571a31e1-041f-4908-a409-d9564d90a1dd}"/>
  <p:tag name="TABLE_ENDDRAG_ORIGIN_RECT" val="569*364"/>
  <p:tag name="TABLE_ENDDRAG_RECT" val="366*120*569*364"/>
</p:tagLst>
</file>

<file path=ppt/tags/tag54.xml><?xml version="1.0" encoding="utf-8"?>
<p:tagLst xmlns:p="http://schemas.openxmlformats.org/presentationml/2006/main">
  <p:tag name="PA" val="v3.0.1"/>
</p:tagLst>
</file>

<file path=ppt/tags/tag55.xml><?xml version="1.0" encoding="utf-8"?>
<p:tagLst xmlns:p="http://schemas.openxmlformats.org/presentationml/2006/main">
  <p:tag name="KSO_WM_UNIT_TABLE_BEAUTIFY" val="smartTable{571a31e1-041f-4908-a409-d9564d90a1dd}"/>
  <p:tag name="TABLE_ENDDRAG_ORIGIN_RECT" val="569*364"/>
  <p:tag name="TABLE_ENDDRAG_RECT" val="366*120*569*364"/>
</p:tagLst>
</file>

<file path=ppt/tags/tag56.xml><?xml version="1.0" encoding="utf-8"?>
<p:tagLst xmlns:p="http://schemas.openxmlformats.org/presentationml/2006/main">
  <p:tag name="PA" val="v3.0.1"/>
</p:tagLst>
</file>

<file path=ppt/tags/tag57.xml><?xml version="1.0" encoding="utf-8"?>
<p:tagLst xmlns:p="http://schemas.openxmlformats.org/presentationml/2006/main">
  <p:tag name="KSO_WM_UNIT_TABLE_BEAUTIFY" val="smartTable{571a31e1-041f-4908-a409-d9564d90a1dd}"/>
  <p:tag name="TABLE_ENDDRAG_ORIGIN_RECT" val="569*369"/>
  <p:tag name="TABLE_ENDDRAG_RECT" val="366*120*569*369"/>
</p:tagLst>
</file>

<file path=ppt/tags/tag58.xml><?xml version="1.0" encoding="utf-8"?>
<p:tagLst xmlns:p="http://schemas.openxmlformats.org/presentationml/2006/main">
  <p:tag name="PA" val="v3.0.1"/>
</p:tagLst>
</file>

<file path=ppt/tags/tag59.xml><?xml version="1.0" encoding="utf-8"?>
<p:tagLst xmlns:p="http://schemas.openxmlformats.org/presentationml/2006/main">
  <p:tag name="KSO_WM_UNIT_TABLE_BEAUTIFY" val="smartTable{571a31e1-041f-4908-a409-d9564d90a1dd}"/>
  <p:tag name="TABLE_ENDDRAG_ORIGIN_RECT" val="569*371"/>
  <p:tag name="TABLE_ENDDRAG_RECT" val="366*120*569*371"/>
</p:tagLst>
</file>

<file path=ppt/tags/tag6.xml><?xml version="1.0" encoding="utf-8"?>
<p:tagLst xmlns:p="http://schemas.openxmlformats.org/presentationml/2006/main">
  <p:tag name="PA" val="v3.0.1"/>
</p:tagLst>
</file>

<file path=ppt/tags/tag60.xml><?xml version="1.0" encoding="utf-8"?>
<p:tagLst xmlns:p="http://schemas.openxmlformats.org/presentationml/2006/main">
  <p:tag name="PA" val="v3.0.1"/>
</p:tagLst>
</file>

<file path=ppt/tags/tag61.xml><?xml version="1.0" encoding="utf-8"?>
<p:tagLst xmlns:p="http://schemas.openxmlformats.org/presentationml/2006/main">
  <p:tag name="KSO_WM_UNIT_TABLE_BEAUTIFY" val="smartTable{571a31e1-041f-4908-a409-d9564d90a1dd}"/>
  <p:tag name="TABLE_ENDDRAG_ORIGIN_RECT" val="569*368"/>
  <p:tag name="TABLE_ENDDRAG_RECT" val="366*120*569*368"/>
</p:tagLst>
</file>

<file path=ppt/tags/tag62.xml><?xml version="1.0" encoding="utf-8"?>
<p:tagLst xmlns:p="http://schemas.openxmlformats.org/presentationml/2006/main">
  <p:tag name="PA" val="v3.0.1"/>
</p:tagLst>
</file>

<file path=ppt/tags/tag63.xml><?xml version="1.0" encoding="utf-8"?>
<p:tagLst xmlns:p="http://schemas.openxmlformats.org/presentationml/2006/main">
  <p:tag name="KSO_WM_UNIT_TABLE_BEAUTIFY" val="smartTable{571a31e1-041f-4908-a409-d9564d90a1dd}"/>
  <p:tag name="TABLE_ENDDRAG_ORIGIN_RECT" val="569*374"/>
  <p:tag name="TABLE_ENDDRAG_RECT" val="366*120*569*374"/>
</p:tagLst>
</file>

<file path=ppt/tags/tag64.xml><?xml version="1.0" encoding="utf-8"?>
<p:tagLst xmlns:p="http://schemas.openxmlformats.org/presentationml/2006/main">
  <p:tag name="PA" val="v3.0.1"/>
</p:tagLst>
</file>

<file path=ppt/tags/tag65.xml><?xml version="1.0" encoding="utf-8"?>
<p:tagLst xmlns:p="http://schemas.openxmlformats.org/presentationml/2006/main">
  <p:tag name="KSO_WM_UNIT_TABLE_BEAUTIFY" val="smartTable{571a31e1-041f-4908-a409-d9564d90a1dd}"/>
  <p:tag name="TABLE_ENDDRAG_ORIGIN_RECT" val="569*370"/>
  <p:tag name="TABLE_ENDDRAG_RECT" val="366*120*569*370"/>
</p:tagLst>
</file>

<file path=ppt/tags/tag66.xml><?xml version="1.0" encoding="utf-8"?>
<p:tagLst xmlns:p="http://schemas.openxmlformats.org/presentationml/2006/main">
  <p:tag name="PA" val="v3.0.1"/>
</p:tagLst>
</file>

<file path=ppt/tags/tag67.xml><?xml version="1.0" encoding="utf-8"?>
<p:tagLst xmlns:p="http://schemas.openxmlformats.org/presentationml/2006/main">
  <p:tag name="KSO_WM_UNIT_TABLE_BEAUTIFY" val="smartTable{571a31e1-041f-4908-a409-d9564d90a1dd}"/>
  <p:tag name="TABLE_ENDDRAG_ORIGIN_RECT" val="569*370"/>
  <p:tag name="TABLE_ENDDRAG_RECT" val="366*120*569*370"/>
</p:tagLst>
</file>

<file path=ppt/tags/tag68.xml><?xml version="1.0" encoding="utf-8"?>
<p:tagLst xmlns:p="http://schemas.openxmlformats.org/presentationml/2006/main">
  <p:tag name="PA" val="v3.0.1"/>
</p:tagLst>
</file>

<file path=ppt/tags/tag69.xml><?xml version="1.0" encoding="utf-8"?>
<p:tagLst xmlns:p="http://schemas.openxmlformats.org/presentationml/2006/main">
  <p:tag name="KSO_WM_UNIT_TABLE_BEAUTIFY" val="smartTable{571a31e1-041f-4908-a409-d9564d90a1dd}"/>
  <p:tag name="TABLE_ENDDRAG_ORIGIN_RECT" val="569*370"/>
  <p:tag name="TABLE_ENDDRAG_RECT" val="366*120*569*370"/>
</p:tagLst>
</file>

<file path=ppt/tags/tag7.xml><?xml version="1.0" encoding="utf-8"?>
<p:tagLst xmlns:p="http://schemas.openxmlformats.org/presentationml/2006/main">
  <p:tag name="PA" val="v3.0.1"/>
</p:tagLst>
</file>

<file path=ppt/tags/tag70.xml><?xml version="1.0" encoding="utf-8"?>
<p:tagLst xmlns:p="http://schemas.openxmlformats.org/presentationml/2006/main">
  <p:tag name="PA" val="v3.0.1"/>
</p:tagLst>
</file>

<file path=ppt/tags/tag71.xml><?xml version="1.0" encoding="utf-8"?>
<p:tagLst xmlns:p="http://schemas.openxmlformats.org/presentationml/2006/main">
  <p:tag name="KSO_WM_UNIT_TABLE_BEAUTIFY" val="smartTable{571a31e1-041f-4908-a409-d9564d90a1dd}"/>
  <p:tag name="TABLE_ENDDRAG_ORIGIN_RECT" val="569*368"/>
  <p:tag name="TABLE_ENDDRAG_RECT" val="366*120*569*368"/>
</p:tagLst>
</file>

<file path=ppt/tags/tag72.xml><?xml version="1.0" encoding="utf-8"?>
<p:tagLst xmlns:p="http://schemas.openxmlformats.org/presentationml/2006/main">
  <p:tag name="PA" val="v3.0.1"/>
</p:tagLst>
</file>

<file path=ppt/tags/tag73.xml><?xml version="1.0" encoding="utf-8"?>
<p:tagLst xmlns:p="http://schemas.openxmlformats.org/presentationml/2006/main">
  <p:tag name="KSO_WM_UNIT_TABLE_BEAUTIFY" val="smartTable{571a31e1-041f-4908-a409-d9564d90a1dd}"/>
  <p:tag name="TABLE_ENDDRAG_ORIGIN_RECT" val="569*375"/>
  <p:tag name="TABLE_ENDDRAG_RECT" val="366*120*569*375"/>
</p:tagLst>
</file>

<file path=ppt/tags/tag74.xml><?xml version="1.0" encoding="utf-8"?>
<p:tagLst xmlns:p="http://schemas.openxmlformats.org/presentationml/2006/main">
  <p:tag name="PA" val="v3.0.1"/>
</p:tagLst>
</file>

<file path=ppt/tags/tag75.xml><?xml version="1.0" encoding="utf-8"?>
<p:tagLst xmlns:p="http://schemas.openxmlformats.org/presentationml/2006/main">
  <p:tag name="KSO_WM_UNIT_TABLE_BEAUTIFY" val="smartTable{571a31e1-041f-4908-a409-d9564d90a1dd}"/>
  <p:tag name="TABLE_ENDDRAG_ORIGIN_RECT" val="569*368"/>
  <p:tag name="TABLE_ENDDRAG_RECT" val="366*120*569*368"/>
</p:tagLst>
</file>

<file path=ppt/tags/tag76.xml><?xml version="1.0" encoding="utf-8"?>
<p:tagLst xmlns:p="http://schemas.openxmlformats.org/presentationml/2006/main">
  <p:tag name="PA" val="v3.0.1"/>
</p:tagLst>
</file>

<file path=ppt/tags/tag77.xml><?xml version="1.0" encoding="utf-8"?>
<p:tagLst xmlns:p="http://schemas.openxmlformats.org/presentationml/2006/main">
  <p:tag name="KSO_WM_UNIT_TABLE_BEAUTIFY" val="smartTable{571a31e1-041f-4908-a409-d9564d90a1dd}"/>
  <p:tag name="TABLE_ENDDRAG_ORIGIN_RECT" val="569*371"/>
  <p:tag name="TABLE_ENDDRAG_RECT" val="366*120*569*371"/>
</p:tagLst>
</file>

<file path=ppt/tags/tag78.xml><?xml version="1.0" encoding="utf-8"?>
<p:tagLst xmlns:p="http://schemas.openxmlformats.org/presentationml/2006/main">
  <p:tag name="PA" val="v3.0.1"/>
</p:tagLst>
</file>

<file path=ppt/tags/tag79.xml><?xml version="1.0" encoding="utf-8"?>
<p:tagLst xmlns:p="http://schemas.openxmlformats.org/presentationml/2006/main">
  <p:tag name="KSO_WM_UNIT_TABLE_BEAUTIFY" val="smartTable{571a31e1-041f-4908-a409-d9564d90a1dd}"/>
  <p:tag name="TABLE_ENDDRAG_ORIGIN_RECT" val="569*377"/>
  <p:tag name="TABLE_ENDDRAG_RECT" val="366*120*569*378"/>
</p:tagLst>
</file>

<file path=ppt/tags/tag8.xml><?xml version="1.0" encoding="utf-8"?>
<p:tagLst xmlns:p="http://schemas.openxmlformats.org/presentationml/2006/main">
  <p:tag name="PA" val="v3.0.1"/>
</p:tagLst>
</file>

<file path=ppt/tags/tag80.xml><?xml version="1.0" encoding="utf-8"?>
<p:tagLst xmlns:p="http://schemas.openxmlformats.org/presentationml/2006/main">
  <p:tag name="PA" val="v3.0.1"/>
</p:tagLst>
</file>

<file path=ppt/tags/tag81.xml><?xml version="1.0" encoding="utf-8"?>
<p:tagLst xmlns:p="http://schemas.openxmlformats.org/presentationml/2006/main">
  <p:tag name="KSO_WM_UNIT_TABLE_BEAUTIFY" val="smartTable{571a31e1-041f-4908-a409-d9564d90a1dd}"/>
  <p:tag name="TABLE_ENDDRAG_ORIGIN_RECT" val="569*377"/>
  <p:tag name="TABLE_ENDDRAG_RECT" val="366*120*569*378"/>
</p:tagLst>
</file>

<file path=ppt/tags/tag82.xml><?xml version="1.0" encoding="utf-8"?>
<p:tagLst xmlns:p="http://schemas.openxmlformats.org/presentationml/2006/main">
  <p:tag name="PA" val="v3.0.1"/>
</p:tagLst>
</file>

<file path=ppt/tags/tag83.xml><?xml version="1.0" encoding="utf-8"?>
<p:tagLst xmlns:p="http://schemas.openxmlformats.org/presentationml/2006/main">
  <p:tag name="KSO_WM_UNIT_TABLE_BEAUTIFY" val="smartTable{571a31e1-041f-4908-a409-d9564d90a1dd}"/>
  <p:tag name="TABLE_ENDDRAG_ORIGIN_RECT" val="569*368"/>
  <p:tag name="TABLE_ENDDRAG_RECT" val="366*120*569*368"/>
</p:tagLst>
</file>

<file path=ppt/tags/tag84.xml><?xml version="1.0" encoding="utf-8"?>
<p:tagLst xmlns:p="http://schemas.openxmlformats.org/presentationml/2006/main">
  <p:tag name="PA" val="v3.0.1"/>
</p:tagLst>
</file>

<file path=ppt/tags/tag85.xml><?xml version="1.0" encoding="utf-8"?>
<p:tagLst xmlns:p="http://schemas.openxmlformats.org/presentationml/2006/main">
  <p:tag name="KSO_WM_UNIT_TABLE_BEAUTIFY" val="smartTable{571a31e1-041f-4908-a409-d9564d90a1dd}"/>
  <p:tag name="TABLE_ENDDRAG_ORIGIN_RECT" val="569*368"/>
  <p:tag name="TABLE_ENDDRAG_RECT" val="366*120*569*368"/>
</p:tagLst>
</file>

<file path=ppt/tags/tag86.xml><?xml version="1.0" encoding="utf-8"?>
<p:tagLst xmlns:p="http://schemas.openxmlformats.org/presentationml/2006/main">
  <p:tag name="PA" val="v3.0.1"/>
</p:tagLst>
</file>

<file path=ppt/tags/tag87.xml><?xml version="1.0" encoding="utf-8"?>
<p:tagLst xmlns:p="http://schemas.openxmlformats.org/presentationml/2006/main">
  <p:tag name="KSO_WM_UNIT_TABLE_BEAUTIFY" val="smartTable{571a31e1-041f-4908-a409-d9564d90a1dd}"/>
  <p:tag name="TABLE_ENDDRAG_ORIGIN_RECT" val="569*368"/>
  <p:tag name="TABLE_ENDDRAG_RECT" val="366*120*569*368"/>
</p:tagLst>
</file>

<file path=ppt/tags/tag88.xml><?xml version="1.0" encoding="utf-8"?>
<p:tagLst xmlns:p="http://schemas.openxmlformats.org/presentationml/2006/main">
  <p:tag name="PA" val="v3.0.1"/>
</p:tagLst>
</file>

<file path=ppt/tags/tag89.xml><?xml version="1.0" encoding="utf-8"?>
<p:tagLst xmlns:p="http://schemas.openxmlformats.org/presentationml/2006/main">
  <p:tag name="KSO_WM_UNIT_TABLE_BEAUTIFY" val="smartTable{571a31e1-041f-4908-a409-d9564d90a1dd}"/>
  <p:tag name="TABLE_ENDDRAG_ORIGIN_RECT" val="569*368"/>
  <p:tag name="TABLE_ENDDRAG_RECT" val="366*120*569*368"/>
</p:tagLst>
</file>

<file path=ppt/tags/tag9.xml><?xml version="1.0" encoding="utf-8"?>
<p:tagLst xmlns:p="http://schemas.openxmlformats.org/presentationml/2006/main">
  <p:tag name="PA" val="v3.0.1"/>
</p:tagLst>
</file>

<file path=ppt/tags/tag90.xml><?xml version="1.0" encoding="utf-8"?>
<p:tagLst xmlns:p="http://schemas.openxmlformats.org/presentationml/2006/main">
  <p:tag name="PA" val="v3.0.1"/>
</p:tagLst>
</file>

<file path=ppt/tags/tag91.xml><?xml version="1.0" encoding="utf-8"?>
<p:tagLst xmlns:p="http://schemas.openxmlformats.org/presentationml/2006/main">
  <p:tag name="KSO_WM_UNIT_TABLE_BEAUTIFY" val="smartTable{571a31e1-041f-4908-a409-d9564d90a1dd}"/>
  <p:tag name="TABLE_ENDDRAG_ORIGIN_RECT" val="569*368"/>
  <p:tag name="TABLE_ENDDRAG_RECT" val="366*120*569*368"/>
</p:tagLst>
</file>

<file path=ppt/tags/tag92.xml><?xml version="1.0" encoding="utf-8"?>
<p:tagLst xmlns:p="http://schemas.openxmlformats.org/presentationml/2006/main">
  <p:tag name="PA" val="v3.0.1"/>
</p:tagLst>
</file>

<file path=ppt/tags/tag93.xml><?xml version="1.0" encoding="utf-8"?>
<p:tagLst xmlns:p="http://schemas.openxmlformats.org/presentationml/2006/main">
  <p:tag name="KSO_WM_UNIT_TABLE_BEAUTIFY" val="smartTable{571a31e1-041f-4908-a409-d9564d90a1dd}"/>
  <p:tag name="TABLE_ENDDRAG_ORIGIN_RECT" val="569*368"/>
  <p:tag name="TABLE_ENDDRAG_RECT" val="366*120*569*368"/>
</p:tagLst>
</file>

<file path=ppt/tags/tag94.xml><?xml version="1.0" encoding="utf-8"?>
<p:tagLst xmlns:p="http://schemas.openxmlformats.org/presentationml/2006/main">
  <p:tag name="PA" val="v3.0.1"/>
</p:tagLst>
</file>

<file path=ppt/tags/tag95.xml><?xml version="1.0" encoding="utf-8"?>
<p:tagLst xmlns:p="http://schemas.openxmlformats.org/presentationml/2006/main">
  <p:tag name="KSO_WM_UNIT_TABLE_BEAUTIFY" val="smartTable{571a31e1-041f-4908-a409-d9564d90a1dd}"/>
  <p:tag name="TABLE_ENDDRAG_ORIGIN_RECT" val="569*367"/>
  <p:tag name="TABLE_ENDDRAG_RECT" val="366*120*569*367"/>
</p:tagLst>
</file>

<file path=ppt/tags/tag96.xml><?xml version="1.0" encoding="utf-8"?>
<p:tagLst xmlns:p="http://schemas.openxmlformats.org/presentationml/2006/main">
  <p:tag name="PA" val="v3.0.1"/>
</p:tagLst>
</file>

<file path=ppt/tags/tag97.xml><?xml version="1.0" encoding="utf-8"?>
<p:tagLst xmlns:p="http://schemas.openxmlformats.org/presentationml/2006/main">
  <p:tag name="KSO_WM_UNIT_TABLE_BEAUTIFY" val="smartTable{571a31e1-041f-4908-a409-d9564d90a1dd}"/>
  <p:tag name="TABLE_ENDDRAG_ORIGIN_RECT" val="569*371"/>
  <p:tag name="TABLE_ENDDRAG_RECT" val="366*120*569*371"/>
</p:tagLst>
</file>

<file path=ppt/tags/tag98.xml><?xml version="1.0" encoding="utf-8"?>
<p:tagLst xmlns:p="http://schemas.openxmlformats.org/presentationml/2006/main">
  <p:tag name="PA" val="v3.0.1"/>
</p:tagLst>
</file>

<file path=ppt/tags/tag99.xml><?xml version="1.0" encoding="utf-8"?>
<p:tagLst xmlns:p="http://schemas.openxmlformats.org/presentationml/2006/main">
  <p:tag name="KSO_WM_UNIT_TABLE_BEAUTIFY" val="smartTable{571a31e1-041f-4908-a409-d9564d90a1dd}"/>
  <p:tag name="TABLE_ENDDRAG_ORIGIN_RECT" val="569*367"/>
  <p:tag name="TABLE_ENDDRAG_RECT" val="366*120*569*36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9870</Words>
  <Application>WPS 演示</Application>
  <PresentationFormat>自定义</PresentationFormat>
  <Paragraphs>2897</Paragraphs>
  <Slides>78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78</vt:i4>
      </vt:variant>
    </vt:vector>
  </HeadingPairs>
  <TitlesOfParts>
    <vt:vector size="89" baseType="lpstr">
      <vt:lpstr>Arial</vt:lpstr>
      <vt:lpstr>宋体</vt:lpstr>
      <vt:lpstr>Wingdings</vt:lpstr>
      <vt:lpstr>微软雅黑</vt:lpstr>
      <vt:lpstr>思源黑体 CN Bold</vt:lpstr>
      <vt:lpstr>黑体</vt:lpstr>
      <vt:lpstr>Calibri</vt:lpstr>
      <vt:lpstr>Arial Unicode MS</vt:lpstr>
      <vt:lpstr>Calibri Light</vt:lpstr>
      <vt:lpstr>苹方 中等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Administrator</cp:lastModifiedBy>
  <cp:revision>500</cp:revision>
  <dcterms:created xsi:type="dcterms:W3CDTF">2018-09-22T05:56:00Z</dcterms:created>
  <dcterms:modified xsi:type="dcterms:W3CDTF">2021-11-20T07:10:41Z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2052-11.1.0.10938</vt:lpwstr>
  </property>
  <property fmtid="{D5CDD505-2E9C-101B-9397-08002B2CF9AE}" pid="3" name="ICV">
    <vt:lpwstr>93F67B53AC2F400EABCFF259D98528B7</vt:lpwstr>
  </property>
</Properties>
</file>